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  <p:sldMasterId id="2147483698" r:id="rId2"/>
  </p:sldMasterIdLst>
  <p:notesMasterIdLst>
    <p:notesMasterId r:id="rId48"/>
  </p:notesMasterIdLst>
  <p:handoutMasterIdLst>
    <p:handoutMasterId r:id="rId49"/>
  </p:handoutMasterIdLst>
  <p:sldIdLst>
    <p:sldId id="298" r:id="rId3"/>
    <p:sldId id="260" r:id="rId4"/>
    <p:sldId id="2134807245" r:id="rId5"/>
    <p:sldId id="2134807075" r:id="rId6"/>
    <p:sldId id="2134807355" r:id="rId7"/>
    <p:sldId id="2134807341" r:id="rId8"/>
    <p:sldId id="362" r:id="rId9"/>
    <p:sldId id="2134807219" r:id="rId10"/>
    <p:sldId id="363" r:id="rId11"/>
    <p:sldId id="2134807336" r:id="rId12"/>
    <p:sldId id="2134807087" r:id="rId13"/>
    <p:sldId id="365" r:id="rId14"/>
    <p:sldId id="382" r:id="rId15"/>
    <p:sldId id="2134807220" r:id="rId16"/>
    <p:sldId id="364" r:id="rId17"/>
    <p:sldId id="2134807362" r:id="rId18"/>
    <p:sldId id="2134806992" r:id="rId19"/>
    <p:sldId id="2134807396" r:id="rId20"/>
    <p:sldId id="2134807397" r:id="rId21"/>
    <p:sldId id="2134807398" r:id="rId22"/>
    <p:sldId id="2134807412" r:id="rId23"/>
    <p:sldId id="2134807216" r:id="rId24"/>
    <p:sldId id="2134807399" r:id="rId25"/>
    <p:sldId id="2134807225" r:id="rId26"/>
    <p:sldId id="2134807401" r:id="rId27"/>
    <p:sldId id="2134807217" r:id="rId28"/>
    <p:sldId id="373" r:id="rId29"/>
    <p:sldId id="2134807000" r:id="rId30"/>
    <p:sldId id="2134807400" r:id="rId31"/>
    <p:sldId id="2134807002" r:id="rId32"/>
    <p:sldId id="2134807410" r:id="rId33"/>
    <p:sldId id="2134806995" r:id="rId34"/>
    <p:sldId id="2134807411" r:id="rId35"/>
    <p:sldId id="2134807383" r:id="rId36"/>
    <p:sldId id="2134806998" r:id="rId37"/>
    <p:sldId id="2134807213" r:id="rId38"/>
    <p:sldId id="2134807413" r:id="rId39"/>
    <p:sldId id="2134807414" r:id="rId40"/>
    <p:sldId id="2134806991" r:id="rId41"/>
    <p:sldId id="2134807402" r:id="rId42"/>
    <p:sldId id="2134807406" r:id="rId43"/>
    <p:sldId id="2134807408" r:id="rId44"/>
    <p:sldId id="2134807405" r:id="rId45"/>
    <p:sldId id="2134807404" r:id="rId46"/>
    <p:sldId id="2134807214" r:id="rId47"/>
  </p:sldIdLst>
  <p:sldSz cx="6858000" cy="5143500"/>
  <p:notesSz cx="6797675" cy="9928225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6" userDrawn="1">
          <p15:clr>
            <a:srgbClr val="A4A3A4"/>
          </p15:clr>
        </p15:guide>
        <p15:guide id="2" orient="horz" pos="804" userDrawn="1">
          <p15:clr>
            <a:srgbClr val="A4A3A4"/>
          </p15:clr>
        </p15:guide>
        <p15:guide id="3" orient="horz" pos="2096" userDrawn="1">
          <p15:clr>
            <a:srgbClr val="A4A3A4"/>
          </p15:clr>
        </p15:guide>
        <p15:guide id="4" orient="horz" pos="1529" userDrawn="1">
          <p15:clr>
            <a:srgbClr val="A4A3A4"/>
          </p15:clr>
        </p15:guide>
        <p15:guide id="6" orient="horz" pos="3075" userDrawn="1">
          <p15:clr>
            <a:srgbClr val="A4A3A4"/>
          </p15:clr>
        </p15:guide>
        <p15:guide id="7" orient="horz" pos="494" userDrawn="1">
          <p15:clr>
            <a:srgbClr val="A4A3A4"/>
          </p15:clr>
        </p15:guide>
        <p15:guide id="8" orient="horz" pos="502" userDrawn="1">
          <p15:clr>
            <a:srgbClr val="A4A3A4"/>
          </p15:clr>
        </p15:guide>
        <p15:guide id="9" orient="horz" pos="327" userDrawn="1">
          <p15:clr>
            <a:srgbClr val="A4A3A4"/>
          </p15:clr>
        </p15:guide>
        <p15:guide id="10" orient="horz" pos="470" userDrawn="1">
          <p15:clr>
            <a:srgbClr val="A4A3A4"/>
          </p15:clr>
        </p15:guide>
        <p15:guide id="11" orient="horz" pos="1915" userDrawn="1">
          <p15:clr>
            <a:srgbClr val="A4A3A4"/>
          </p15:clr>
        </p15:guide>
        <p15:guide id="12" pos="4224" userDrawn="1">
          <p15:clr>
            <a:srgbClr val="A4A3A4"/>
          </p15:clr>
        </p15:guide>
        <p15:guide id="13" pos="218" userDrawn="1">
          <p15:clr>
            <a:srgbClr val="A4A3A4"/>
          </p15:clr>
        </p15:guide>
        <p15:guide id="14" pos="3956" userDrawn="1">
          <p15:clr>
            <a:srgbClr val="A4A3A4"/>
          </p15:clr>
        </p15:guide>
        <p15:guide id="15" pos="1684" userDrawn="1">
          <p15:clr>
            <a:srgbClr val="A4A3A4"/>
          </p15:clr>
        </p15:guide>
        <p15:guide id="16" pos="3045" userDrawn="1">
          <p15:clr>
            <a:srgbClr val="A4A3A4"/>
          </p15:clr>
        </p15:guide>
        <p15:guide id="17" pos="2517" userDrawn="1">
          <p15:clr>
            <a:srgbClr val="A4A3A4"/>
          </p15:clr>
        </p15:guide>
        <p15:guide id="18" pos="1106" userDrawn="1">
          <p15:clr>
            <a:srgbClr val="A4A3A4"/>
          </p15:clr>
        </p15:guide>
        <p15:guide id="19" pos="782" userDrawn="1">
          <p15:clr>
            <a:srgbClr val="A4A3A4"/>
          </p15:clr>
        </p15:guide>
        <p15:guide id="20" pos="3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tterle Sabine" initials="PS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40"/>
    <a:srgbClr val="D9D9D9"/>
    <a:srgbClr val="96DE50"/>
    <a:srgbClr val="848484"/>
    <a:srgbClr val="C8D7D0"/>
    <a:srgbClr val="005440"/>
    <a:srgbClr val="92B2A7"/>
    <a:srgbClr val="608F7F"/>
    <a:srgbClr val="2A6F5D"/>
    <a:srgbClr val="0842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7102A9-8310-4765-A935-A1911B00CA55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Helle Formatvorlage 3 - Akz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5" autoAdjust="0"/>
    <p:restoredTop sz="95630" autoAdjust="0"/>
  </p:normalViewPr>
  <p:slideViewPr>
    <p:cSldViewPr snapToGrid="0" snapToObjects="1" showGuides="1">
      <p:cViewPr varScale="1">
        <p:scale>
          <a:sx n="115" d="100"/>
          <a:sy n="115" d="100"/>
        </p:scale>
        <p:origin x="1050" y="90"/>
      </p:cViewPr>
      <p:guideLst>
        <p:guide orient="horz" pos="2346"/>
        <p:guide orient="horz" pos="804"/>
        <p:guide orient="horz" pos="2096"/>
        <p:guide orient="horz" pos="1529"/>
        <p:guide orient="horz" pos="3075"/>
        <p:guide orient="horz" pos="494"/>
        <p:guide orient="horz" pos="502"/>
        <p:guide orient="horz" pos="327"/>
        <p:guide orient="horz" pos="470"/>
        <p:guide orient="horz" pos="1915"/>
        <p:guide pos="4224"/>
        <p:guide pos="218"/>
        <p:guide pos="3956"/>
        <p:guide pos="1684"/>
        <p:guide pos="3045"/>
        <p:guide pos="2517"/>
        <p:guide pos="1106"/>
        <p:guide pos="782"/>
        <p:guide pos="37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-7900"/>
    </p:cViewPr>
  </p:sorterViewPr>
  <p:notesViewPr>
    <p:cSldViewPr snapToGrid="0" snapToObjects="1">
      <p:cViewPr varScale="1">
        <p:scale>
          <a:sx n="60" d="100"/>
          <a:sy n="60" d="100"/>
        </p:scale>
        <p:origin x="-2726" y="-72"/>
      </p:cViewPr>
      <p:guideLst>
        <p:guide orient="horz" pos="3126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Pipeline by asset class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64-4239-95CB-EEBAA4C1762E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F64-4239-95CB-EEBAA4C1762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859424D-804E-41BD-88D0-93C2F69FA188}" type="PERCENTAGE">
                      <a:rPr lang="en-US" sz="1100" b="1">
                        <a:solidFill>
                          <a:schemeClr val="bg1"/>
                        </a:solidFill>
                      </a:rPr>
                      <a:pPr/>
                      <a:t>[PROZENTSATZ]</a:t>
                    </a:fld>
                    <a:endParaRPr lang="de-DE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F64-4239-95CB-EEBAA4C1762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B7B5253-9AD2-4952-9382-8D5AAA4616CC}" type="PERCENTAGE">
                      <a:rPr lang="en-US" sz="1100" b="1">
                        <a:solidFill>
                          <a:schemeClr val="bg1"/>
                        </a:solidFill>
                      </a:rPr>
                      <a:pPr/>
                      <a:t>[PROZENTSATZ]</a:t>
                    </a:fld>
                    <a:endParaRPr lang="de-DE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F64-4239-95CB-EEBAA4C176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Tabelle1!$A$2:$A$3</c:f>
              <c:strCache>
                <c:ptCount val="2"/>
                <c:pt idx="0">
                  <c:v>timber construction</c:v>
                </c:pt>
                <c:pt idx="1">
                  <c:v>conventional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69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64-4239-95CB-EEBAA4C176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28"/>
        <c:holeSize val="53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timber construction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dPt>
            <c:idx val="0"/>
            <c:bubble3D val="0"/>
            <c:spPr>
              <a:solidFill>
                <a:srgbClr val="608F7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D38-479F-9079-E9E85E88B75C}"/>
              </c:ext>
            </c:extLst>
          </c:dPt>
          <c:dPt>
            <c:idx val="1"/>
            <c:bubble3D val="0"/>
            <c:spPr>
              <a:solidFill>
                <a:srgbClr val="D3E0D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D38-479F-9079-E9E85E88B75C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5-AA9A-4D24-BCAA-FD42155DCAF1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7-AA9A-4D24-BCAA-FD42155DCAF1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95888E3-6C5B-444B-8DD5-F7D96C7E9D80}" type="CATEGORYNAME">
                      <a:rPr lang="en-US" sz="1100" smtClean="0">
                        <a:solidFill>
                          <a:schemeClr val="bg1"/>
                        </a:solidFill>
                      </a:rPr>
                      <a:pPr>
                        <a:defRPr sz="1100"/>
                      </a:pPr>
                      <a:t>[RUBRIKENNAME]</a:t>
                    </a:fld>
                    <a:r>
                      <a:rPr lang="en-US" sz="1100" baseline="0" dirty="0">
                        <a:solidFill>
                          <a:schemeClr val="bg1"/>
                        </a:solidFill>
                      </a:rPr>
                      <a:t> </a:t>
                    </a:r>
                    <a:fld id="{24F01783-F87E-4CA3-B7CB-793784015B2F}" type="PERCENTAGE">
                      <a:rPr lang="en-US" sz="1100" baseline="0" dirty="0">
                        <a:solidFill>
                          <a:schemeClr val="bg1"/>
                        </a:solidFill>
                      </a:rPr>
                      <a:pPr>
                        <a:defRPr sz="1100"/>
                      </a:pPr>
                      <a:t>[PROZENTSATZ]</a:t>
                    </a:fld>
                    <a:endParaRPr lang="en-US" sz="1100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754709364295005"/>
                      <c:h val="0.28948884370521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D38-479F-9079-E9E85E88B75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A11742E-3B94-4B90-BE64-98CF2898C729}" type="CATEGORYNAME">
                      <a:rPr lang="en-US">
                        <a:solidFill>
                          <a:srgbClr val="608F7F"/>
                        </a:solidFill>
                      </a:rPr>
                      <a:pPr/>
                      <a:t>[RUBRIKENNAME]</a:t>
                    </a:fld>
                    <a:endParaRPr lang="en-US" baseline="0" dirty="0">
                      <a:solidFill>
                        <a:srgbClr val="608F7F"/>
                      </a:solidFill>
                    </a:endParaRPr>
                  </a:p>
                  <a:p>
                    <a:fld id="{7AC4CE04-A413-4EDF-8FEF-F69C528642F4}" type="PERCENTAGE">
                      <a:rPr lang="en-US">
                        <a:solidFill>
                          <a:srgbClr val="608F7F"/>
                        </a:solidFill>
                      </a:rPr>
                      <a:pPr/>
                      <a:t>[PROZENTSATZ]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D38-479F-9079-E9E85E88B7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Tabelle1!$A$2:$A$3</c:f>
              <c:strCache>
                <c:ptCount val="2"/>
                <c:pt idx="0">
                  <c:v>Büro</c:v>
                </c:pt>
                <c:pt idx="1">
                  <c:v>Wohnen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53</c:v>
                </c:pt>
                <c:pt idx="1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38-479F-9079-E9E85E88B7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49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2A6-4BF7-8739-02FFADC2014E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2A6-4BF7-8739-02FFADC2014E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92A6-4BF7-8739-02FFADC2014E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2A6-4BF7-8739-02FFADC2014E}"/>
              </c:ext>
            </c:extLst>
          </c:dPt>
          <c:dLbls>
            <c:dLbl>
              <c:idx val="0"/>
              <c:layout>
                <c:manualLayout>
                  <c:x val="0.24479369640218537"/>
                  <c:y val="6.0518804178184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95888E3-6C5B-444B-8DD5-F7D96C7E9D80}" type="CATEGORYNAME">
                      <a:rPr lang="en-US" sz="1100" smtClean="0">
                        <a:solidFill>
                          <a:schemeClr val="tx1"/>
                        </a:solidFill>
                      </a:rPr>
                      <a:pPr>
                        <a:defRPr sz="1100"/>
                      </a:pPr>
                      <a:t>[RUBRIKENNAME]</a:t>
                    </a:fld>
                    <a:endParaRPr lang="en-US" sz="1100" dirty="0">
                      <a:solidFill>
                        <a:schemeClr val="tx1"/>
                      </a:solidFill>
                    </a:endParaRPr>
                  </a:p>
                  <a:p>
                    <a:pPr>
                      <a:defRPr sz="1100"/>
                    </a:pPr>
                    <a:r>
                      <a:rPr lang="en-US" sz="1100" baseline="0" dirty="0">
                        <a:solidFill>
                          <a:schemeClr val="tx1"/>
                        </a:solidFill>
                      </a:rPr>
                      <a:t> </a:t>
                    </a:r>
                    <a:fld id="{24F01783-F87E-4CA3-B7CB-793784015B2F}" type="PERCENTAGE">
                      <a:rPr lang="en-US" sz="1100" baseline="0" dirty="0">
                        <a:solidFill>
                          <a:schemeClr val="tx1"/>
                        </a:solidFill>
                      </a:rPr>
                      <a:pPr>
                        <a:defRPr sz="1100"/>
                      </a:pPr>
                      <a:t>[PROZENTSATZ]</a:t>
                    </a:fld>
                    <a:endParaRPr lang="en-US" sz="1100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754709364295005"/>
                      <c:h val="0.28948884370521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2A6-4BF7-8739-02FFADC2014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A11742E-3B94-4B90-BE64-98CF2898C729}" type="CATEGORYNAME">
                      <a:rPr lang="en-US">
                        <a:solidFill>
                          <a:schemeClr val="tx1"/>
                        </a:solidFill>
                      </a:rPr>
                      <a:pPr/>
                      <a:t>[RUBRIKENNAME]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  <a:p>
                    <a:fld id="{7AC4CE04-A413-4EDF-8FEF-F69C528642F4}" type="PERCENTAGE">
                      <a:rPr lang="en-US">
                        <a:solidFill>
                          <a:schemeClr val="tx1"/>
                        </a:solidFill>
                      </a:rPr>
                      <a:pPr/>
                      <a:t>[PROZENTSATZ]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2A6-4BF7-8739-02FFADC201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Tabelle1!$A$2:$A$3</c:f>
              <c:strCache>
                <c:ptCount val="2"/>
                <c:pt idx="0">
                  <c:v>Büro</c:v>
                </c:pt>
                <c:pt idx="1">
                  <c:v>Wohnen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24</c:v>
                </c:pt>
                <c:pt idx="1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2A6-4BF7-8739-02FFADC201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4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5BB47630-03ED-444C-8631-1BB0D309AC4C}" type="datetimeFigureOut">
              <a:rPr lang="de-DE" smtClean="0"/>
              <a:t>16.01.2025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2FEB4E37-F8C8-FB40-8D06-26F4782228B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45630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5T11:34:49.607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5T11:34:51.343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5T11:34:49.607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5T11:34:51.343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3BCA7CB-4B26-2C4E-8425-C25ACC0B76A1}" type="datetimeFigureOut">
              <a:rPr lang="de-DE" smtClean="0"/>
              <a:t>16.01.2025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C3F3F2CA-45B7-004B-A0EE-BE29CEEBC4A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39159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allywood.com/wp-content/uploads/wood-well-being-and-performance_report_graham-lowe.pdf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allywood.com/wp-content/uploads/wood-well-being-and-performance_report_graham-lowe.pdf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BE</a:t>
            </a:r>
          </a:p>
          <a:p>
            <a:endParaRPr lang="de-AT" dirty="0"/>
          </a:p>
          <a:p>
            <a:endParaRPr lang="de-AT" dirty="0"/>
          </a:p>
          <a:p>
            <a:r>
              <a:rPr lang="de-AT" dirty="0"/>
              <a:t>Fragestellung:</a:t>
            </a:r>
          </a:p>
          <a:p>
            <a:pPr lvl="0"/>
            <a:r>
              <a:rPr lang="de-AT" dirty="0"/>
              <a:t>Materialien mit ihren Stärken kombinieren; </a:t>
            </a:r>
            <a:br>
              <a:rPr lang="de-AT" dirty="0"/>
            </a:br>
            <a:r>
              <a:rPr lang="de-AT" dirty="0"/>
              <a:t>Zu: Attraktivität beim Nutzer: </a:t>
            </a:r>
            <a:r>
              <a:rPr lang="de-AT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Whitepaper von </a:t>
            </a:r>
            <a:r>
              <a:rPr lang="de-AT" sz="1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StoraEnso</a:t>
            </a:r>
            <a:r>
              <a:rPr lang="de-AT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800100" lvl="1" indent="-342900">
              <a:buFont typeface="Wingdings" panose="05000000000000000000" pitchFamily="2" charset="2"/>
              <a:buChar char=""/>
            </a:pPr>
            <a:r>
              <a:rPr lang="de-AT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Rückmeldung aus Frankfurt – </a:t>
            </a:r>
            <a:r>
              <a:rPr lang="de-AT" sz="1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TimberPioneer</a:t>
            </a:r>
            <a:endParaRPr lang="de-AT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AT" dirty="0"/>
          </a:p>
          <a:p>
            <a:endParaRPr lang="de-AT" dirty="0"/>
          </a:p>
          <a:p>
            <a:pPr marL="342900" lvl="0" indent="-342900">
              <a:buFont typeface="Wingdings" panose="05000000000000000000" pitchFamily="2" charset="2"/>
              <a:buChar char=""/>
            </a:pPr>
            <a:r>
              <a:rPr lang="de-AT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Arbeiten / Wohnen in Holzgebäude hat positive Auswirkungen auf die Gesundheit, den Stresslevel und die Produktivität</a:t>
            </a:r>
            <a:endParaRPr lang="de-AT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"/>
            </a:pPr>
            <a:endParaRPr lang="de-AT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"/>
            </a:pPr>
            <a:r>
              <a:rPr lang="de-AT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Attraktivität bei Nutzer – aktuelle Gesellschaftsentwicklung ESG/ Nachhaltigkeit/ Image bei Nutzern des Gebäudes</a:t>
            </a:r>
            <a:br>
              <a:rPr lang="de-AT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AT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z.B. Whitepaper von </a:t>
            </a:r>
            <a:r>
              <a:rPr lang="de-AT" sz="1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StoraEnso</a:t>
            </a:r>
            <a:r>
              <a:rPr lang="de-AT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800100" lvl="1" indent="-342900">
              <a:buFont typeface="Wingdings" panose="05000000000000000000" pitchFamily="2" charset="2"/>
              <a:buChar char=""/>
            </a:pPr>
            <a:r>
              <a:rPr lang="de-AT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Rückmeldung aus Frankfurt – </a:t>
            </a:r>
            <a:r>
              <a:rPr lang="de-AT" sz="1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TimberPioneer</a:t>
            </a:r>
            <a:endParaRPr lang="de-AT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"/>
            </a:pPr>
            <a:endParaRPr lang="de-AT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"/>
            </a:pPr>
            <a:endParaRPr lang="de-AT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"/>
            </a:pPr>
            <a:r>
              <a:rPr lang="de-AT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Schnelle Bauzeit – Früherer Nutzung des Gebäudes</a:t>
            </a:r>
          </a:p>
          <a:p>
            <a:pPr marL="342900" lvl="0" indent="-342900">
              <a:buFont typeface="Wingdings" panose="05000000000000000000" pitchFamily="2" charset="2"/>
              <a:buChar char=""/>
            </a:pPr>
            <a:endParaRPr lang="de-AT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"/>
            </a:pPr>
            <a:r>
              <a:rPr lang="de-AT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Kostenbetrachtungen</a:t>
            </a:r>
          </a:p>
          <a:p>
            <a:pPr marL="342900" lvl="0" indent="-342900">
              <a:buFont typeface="Wingdings" panose="05000000000000000000" pitchFamily="2" charset="2"/>
              <a:buChar char=""/>
            </a:pPr>
            <a:endParaRPr lang="de-AT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"/>
            </a:pPr>
            <a:r>
              <a:rPr lang="de-AT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CO2-Betrachtung</a:t>
            </a:r>
          </a:p>
          <a:p>
            <a:endParaRPr lang="de-AT" dirty="0"/>
          </a:p>
          <a:p>
            <a:r>
              <a:rPr lang="en-US" dirty="0">
                <a:hlinkClick r:id="rId3"/>
              </a:rPr>
              <a:t>Report: Wood, Well-being and Performance: The Human and Organizational Benefits of Wood Buildings (naturallywood.com)</a:t>
            </a:r>
            <a:endParaRPr lang="en-US" dirty="0"/>
          </a:p>
          <a:p>
            <a:r>
              <a:rPr lang="en-US" dirty="0"/>
              <a:t>Wood is one of the few natural elements that can simultaneously achieve four important goals: reduced carbon emissions; increased sustainability in a building’s life cycle; improved occupant well-being; and increased organizational benefits from having happier, healthier and more productive employees.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3F2CA-45B7-004B-A0EE-BE29CEEBC4AE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8599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BE</a:t>
            </a:r>
          </a:p>
          <a:p>
            <a:endParaRPr lang="de-AT" dirty="0"/>
          </a:p>
          <a:p>
            <a:endParaRPr lang="de-AT" dirty="0"/>
          </a:p>
          <a:p>
            <a:r>
              <a:rPr lang="de-AT" dirty="0"/>
              <a:t>Fragestellung:</a:t>
            </a:r>
          </a:p>
          <a:p>
            <a:pPr lvl="0"/>
            <a:r>
              <a:rPr lang="de-AT" dirty="0"/>
              <a:t>Materialien mit ihren Stärken kombinieren; </a:t>
            </a:r>
            <a:br>
              <a:rPr lang="de-AT" dirty="0"/>
            </a:br>
            <a:r>
              <a:rPr lang="de-AT" dirty="0"/>
              <a:t>Zu: Attraktivität beim Nutzer: </a:t>
            </a:r>
            <a:r>
              <a:rPr lang="de-AT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Whitepaper von </a:t>
            </a:r>
            <a:r>
              <a:rPr lang="de-AT" sz="1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StoraEnso</a:t>
            </a:r>
            <a:r>
              <a:rPr lang="de-AT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800100" lvl="1" indent="-342900">
              <a:buFont typeface="Wingdings" panose="05000000000000000000" pitchFamily="2" charset="2"/>
              <a:buChar char=""/>
            </a:pPr>
            <a:r>
              <a:rPr lang="de-AT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Rückmeldung aus Frankfurt – </a:t>
            </a:r>
            <a:r>
              <a:rPr lang="de-AT" sz="1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TimberPioneer</a:t>
            </a:r>
            <a:endParaRPr lang="de-AT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AT" dirty="0"/>
          </a:p>
          <a:p>
            <a:endParaRPr lang="de-AT" dirty="0"/>
          </a:p>
          <a:p>
            <a:pPr marL="342900" lvl="0" indent="-342900">
              <a:buFont typeface="Wingdings" panose="05000000000000000000" pitchFamily="2" charset="2"/>
              <a:buChar char=""/>
            </a:pPr>
            <a:r>
              <a:rPr lang="de-AT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Arbeiten / Wohnen in Holzgebäude hat positive Auswirkungen auf die Gesundheit, den Stresslevel und die Produktivität</a:t>
            </a:r>
            <a:endParaRPr lang="de-AT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"/>
            </a:pPr>
            <a:endParaRPr lang="de-AT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"/>
            </a:pPr>
            <a:r>
              <a:rPr lang="de-AT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Attraktivität bei Nutzer – aktuelle Gesellschaftsentwicklung ESG/ Nachhaltigkeit/ Image bei Nutzern des Gebäudes</a:t>
            </a:r>
            <a:br>
              <a:rPr lang="de-AT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AT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z.B. Whitepaper von </a:t>
            </a:r>
            <a:r>
              <a:rPr lang="de-AT" sz="1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StoraEnso</a:t>
            </a:r>
            <a:r>
              <a:rPr lang="de-AT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800100" lvl="1" indent="-342900">
              <a:buFont typeface="Wingdings" panose="05000000000000000000" pitchFamily="2" charset="2"/>
              <a:buChar char=""/>
            </a:pPr>
            <a:r>
              <a:rPr lang="de-AT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Rückmeldung aus Frankfurt – </a:t>
            </a:r>
            <a:r>
              <a:rPr lang="de-AT" sz="1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TimberPioneer</a:t>
            </a:r>
            <a:endParaRPr lang="de-AT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"/>
            </a:pPr>
            <a:endParaRPr lang="de-AT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"/>
            </a:pPr>
            <a:endParaRPr lang="de-AT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"/>
            </a:pPr>
            <a:r>
              <a:rPr lang="de-AT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Schnelle Bauzeit – Früherer Nutzung des Gebäudes</a:t>
            </a:r>
          </a:p>
          <a:p>
            <a:pPr marL="342900" lvl="0" indent="-342900">
              <a:buFont typeface="Wingdings" panose="05000000000000000000" pitchFamily="2" charset="2"/>
              <a:buChar char=""/>
            </a:pPr>
            <a:endParaRPr lang="de-AT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"/>
            </a:pPr>
            <a:r>
              <a:rPr lang="de-AT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Kostenbetrachtungen</a:t>
            </a:r>
          </a:p>
          <a:p>
            <a:pPr marL="342900" lvl="0" indent="-342900">
              <a:buFont typeface="Wingdings" panose="05000000000000000000" pitchFamily="2" charset="2"/>
              <a:buChar char=""/>
            </a:pPr>
            <a:endParaRPr lang="de-AT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"/>
            </a:pPr>
            <a:r>
              <a:rPr lang="de-AT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CO2-Betrachtung</a:t>
            </a:r>
          </a:p>
          <a:p>
            <a:endParaRPr lang="de-AT" dirty="0"/>
          </a:p>
          <a:p>
            <a:r>
              <a:rPr lang="en-US" dirty="0">
                <a:hlinkClick r:id="rId3"/>
              </a:rPr>
              <a:t>Report: Wood, Well-being and Performance: The Human and Organizational Benefits of Wood Buildings (naturallywood.com)</a:t>
            </a:r>
            <a:endParaRPr lang="en-US" dirty="0"/>
          </a:p>
          <a:p>
            <a:r>
              <a:rPr lang="en-US" dirty="0"/>
              <a:t>Wood is one of the few natural elements that can simultaneously achieve four important goals: reduced carbon emissions; increased sustainability in a building’s life cycle; improved occupant well-being; and increased organizational benefits from having happier, healthier and more productive employees.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3F2CA-45B7-004B-A0EE-BE29CEEBC4AE}" type="slidenum">
              <a:rPr lang="de-DE" smtClean="0"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6000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022801" y="2433251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1350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345281" y="134353"/>
            <a:ext cx="2152650" cy="1668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800" cap="all" baseline="0">
                <a:solidFill>
                  <a:srgbClr val="6C6C6C"/>
                </a:solidFill>
                <a:latin typeface="+mn-lt"/>
              </a:defRPr>
            </a:lvl1pPr>
            <a:lvl2pPr>
              <a:defRPr sz="675">
                <a:latin typeface="+mn-lt"/>
              </a:defRPr>
            </a:lvl2pPr>
            <a:lvl3pPr>
              <a:defRPr sz="675">
                <a:latin typeface="+mn-lt"/>
              </a:defRPr>
            </a:lvl3pPr>
            <a:lvl4pPr>
              <a:defRPr sz="675">
                <a:latin typeface="+mn-lt"/>
              </a:defRPr>
            </a:lvl4pPr>
            <a:lvl5pPr>
              <a:defRPr sz="675">
                <a:latin typeface="+mn-lt"/>
              </a:defRPr>
            </a:lvl5pPr>
          </a:lstStyle>
          <a:p>
            <a:pPr lvl="0"/>
            <a:r>
              <a:rPr lang="de-AT" dirty="0"/>
              <a:t>Reiter (8 </a:t>
            </a:r>
            <a:r>
              <a:rPr lang="de-AT" dirty="0" err="1"/>
              <a:t>pt</a:t>
            </a:r>
            <a:r>
              <a:rPr lang="de-AT" dirty="0"/>
              <a:t>)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08905843-40EA-194A-BC69-CB36234379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601" y="4442236"/>
            <a:ext cx="5530937" cy="348013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lnSpc>
                <a:spcPts val="900"/>
              </a:lnSpc>
              <a:buNone/>
              <a:defRPr sz="800" baseline="0">
                <a:solidFill>
                  <a:srgbClr val="6C6C6C"/>
                </a:solidFill>
              </a:defRPr>
            </a:lvl1pPr>
          </a:lstStyle>
          <a:p>
            <a:pPr lvl="0"/>
            <a:r>
              <a:rPr lang="de-DE" dirty="0"/>
              <a:t>Platz für Fußleisten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5"/>
          </p:nvPr>
        </p:nvSpPr>
        <p:spPr>
          <a:xfrm>
            <a:off x="344488" y="1085850"/>
            <a:ext cx="6361112" cy="316230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Wingdings" panose="05000000000000000000" pitchFamily="2" charset="2"/>
              <a:buChar char="§"/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936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 userDrawn="1"/>
        </p:nvSpPr>
        <p:spPr>
          <a:xfrm>
            <a:off x="-441279" y="445599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50" dirty="0"/>
          </a:p>
        </p:txBody>
      </p:sp>
      <p:cxnSp>
        <p:nvCxnSpPr>
          <p:cNvPr id="52" name="Gerade Verbindung 51"/>
          <p:cNvCxnSpPr/>
          <p:nvPr userDrawn="1"/>
        </p:nvCxnSpPr>
        <p:spPr>
          <a:xfrm>
            <a:off x="-215430" y="1170385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/>
          <p:nvPr userDrawn="1"/>
        </p:nvCxnSpPr>
        <p:spPr>
          <a:xfrm>
            <a:off x="-215430" y="3958828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 userDrawn="1"/>
        </p:nvCxnSpPr>
        <p:spPr>
          <a:xfrm>
            <a:off x="-215430" y="1170385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 userDrawn="1"/>
        </p:nvCxnSpPr>
        <p:spPr>
          <a:xfrm>
            <a:off x="-215430" y="3958828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 userDrawn="1"/>
        </p:nvCxnSpPr>
        <p:spPr>
          <a:xfrm>
            <a:off x="-215430" y="1170385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 userDrawn="1"/>
        </p:nvCxnSpPr>
        <p:spPr>
          <a:xfrm>
            <a:off x="-215430" y="3958828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-215430" y="860425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 userDrawn="1"/>
        </p:nvCxnSpPr>
        <p:spPr>
          <a:xfrm>
            <a:off x="-215430" y="4637282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platzhalter 17">
            <a:extLst>
              <a:ext uri="{FF2B5EF4-FFF2-40B4-BE49-F238E27FC236}">
                <a16:creationId xmlns:a16="http://schemas.microsoft.com/office/drawing/2014/main" id="{616B022B-2A06-5C4D-9A94-2693A81445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5281" y="134353"/>
            <a:ext cx="2152650" cy="1668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800" cap="all" baseline="0">
                <a:solidFill>
                  <a:srgbClr val="6C6C6C"/>
                </a:solidFill>
                <a:latin typeface="+mn-lt"/>
              </a:defRPr>
            </a:lvl1pPr>
            <a:lvl2pPr>
              <a:defRPr sz="675">
                <a:latin typeface="+mn-lt"/>
              </a:defRPr>
            </a:lvl2pPr>
            <a:lvl3pPr>
              <a:defRPr sz="675">
                <a:latin typeface="+mn-lt"/>
              </a:defRPr>
            </a:lvl3pPr>
            <a:lvl4pPr>
              <a:defRPr sz="675">
                <a:latin typeface="+mn-lt"/>
              </a:defRPr>
            </a:lvl4pPr>
            <a:lvl5pPr>
              <a:defRPr sz="675">
                <a:latin typeface="+mn-lt"/>
              </a:defRPr>
            </a:lvl5pPr>
          </a:lstStyle>
          <a:p>
            <a:pPr lvl="0"/>
            <a:r>
              <a:rPr lang="de-AT" dirty="0"/>
              <a:t>Reiter (8 </a:t>
            </a:r>
            <a:r>
              <a:rPr lang="de-AT" dirty="0" err="1"/>
              <a:t>pt</a:t>
            </a:r>
            <a:r>
              <a:rPr lang="de-AT" dirty="0"/>
              <a:t>)</a:t>
            </a:r>
          </a:p>
        </p:txBody>
      </p:sp>
      <p:sp>
        <p:nvSpPr>
          <p:cNvPr id="27" name="Textplatzhalter 12">
            <a:extLst>
              <a:ext uri="{FF2B5EF4-FFF2-40B4-BE49-F238E27FC236}">
                <a16:creationId xmlns:a16="http://schemas.microsoft.com/office/drawing/2014/main" id="{0111BD5D-3A07-334E-9613-0A65B9E06F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601" y="4442236"/>
            <a:ext cx="5530937" cy="348013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lnSpc>
                <a:spcPts val="900"/>
              </a:lnSpc>
              <a:buNone/>
              <a:defRPr sz="800" baseline="0">
                <a:solidFill>
                  <a:srgbClr val="6C6C6C"/>
                </a:solidFill>
              </a:defRPr>
            </a:lvl1pPr>
          </a:lstStyle>
          <a:p>
            <a:pPr lvl="0"/>
            <a:r>
              <a:rPr lang="de-DE" dirty="0"/>
              <a:t>Platz für Fußleisten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15"/>
          </p:nvPr>
        </p:nvSpPr>
        <p:spPr>
          <a:xfrm>
            <a:off x="346076" y="1169988"/>
            <a:ext cx="2806700" cy="3125787"/>
          </a:xfrm>
          <a:prstGeom prst="rect">
            <a:avLst/>
          </a:prstGeom>
        </p:spPr>
        <p:txBody>
          <a:bodyPr/>
          <a:lstStyle>
            <a:lvl1pPr marL="257175" indent="-257175">
              <a:buFont typeface="Wingdings" panose="05000000000000000000" pitchFamily="2" charset="2"/>
              <a:buChar char="§"/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9" name="Inhaltsplatzhalter 4"/>
          <p:cNvSpPr>
            <a:spLocks noGrp="1"/>
          </p:cNvSpPr>
          <p:nvPr>
            <p:ph sz="quarter" idx="16"/>
          </p:nvPr>
        </p:nvSpPr>
        <p:spPr>
          <a:xfrm>
            <a:off x="3309723" y="1170385"/>
            <a:ext cx="2790825" cy="3125787"/>
          </a:xfrm>
          <a:prstGeom prst="rect">
            <a:avLst/>
          </a:prstGeom>
        </p:spPr>
        <p:txBody>
          <a:bodyPr/>
          <a:lstStyle>
            <a:lvl1pPr marL="257175" indent="-257175">
              <a:buFont typeface="Wingdings" panose="05000000000000000000" pitchFamily="2" charset="2"/>
              <a:buChar char="§"/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421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Leer 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 userDrawn="1"/>
        </p:nvSpPr>
        <p:spPr>
          <a:xfrm>
            <a:off x="-441279" y="445599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50" dirty="0"/>
          </a:p>
        </p:txBody>
      </p:sp>
    </p:spTree>
    <p:extLst>
      <p:ext uri="{BB962C8B-B14F-4D97-AF65-F5344CB8AC3E}">
        <p14:creationId xmlns:p14="http://schemas.microsoft.com/office/powerpoint/2010/main" val="4056411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grün 1 Bild">
    <p:bg>
      <p:bgPr>
        <a:solidFill>
          <a:srgbClr val="005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55997" y="3890634"/>
            <a:ext cx="5838018" cy="273089"/>
          </a:xfrm>
          <a:prstGeom prst="rect">
            <a:avLst/>
          </a:prstGeom>
          <a:ln>
            <a:noFill/>
          </a:ln>
        </p:spPr>
        <p:txBody>
          <a:bodyPr lIns="0" tIns="0" rIns="0" bIns="0" anchor="t" anchorCtr="0">
            <a:noAutofit/>
          </a:bodyPr>
          <a:lstStyle>
            <a:lvl1pPr algn="l">
              <a:defRPr sz="20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AT" dirty="0"/>
              <a:t>Headline Arial Black (20 </a:t>
            </a:r>
            <a:r>
              <a:rPr lang="de-AT" dirty="0" err="1"/>
              <a:t>pt</a:t>
            </a:r>
            <a:r>
              <a:rPr lang="de-AT" dirty="0"/>
              <a:t>)</a:t>
            </a:r>
            <a:endParaRPr lang="de-DE" dirty="0"/>
          </a:p>
        </p:txBody>
      </p:sp>
      <p:sp>
        <p:nvSpPr>
          <p:cNvPr id="10" name="Titel 1"/>
          <p:cNvSpPr txBox="1">
            <a:spLocks/>
          </p:cNvSpPr>
          <p:nvPr userDrawn="1"/>
        </p:nvSpPr>
        <p:spPr>
          <a:xfrm>
            <a:off x="345282" y="3590783"/>
            <a:ext cx="4473508" cy="29985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de-DE" sz="1500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52425" y="4273295"/>
            <a:ext cx="4605338" cy="640556"/>
          </a:xfrm>
          <a:prstGeom prst="rect">
            <a:avLst/>
          </a:prstGeom>
        </p:spPr>
        <p:txBody>
          <a:bodyPr vert="horz" lIns="0" tIns="0" bIns="0"/>
          <a:lstStyle>
            <a:lvl1pPr marL="0" indent="0">
              <a:lnSpc>
                <a:spcPct val="80000"/>
              </a:lnSpc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Powerpoint</a:t>
            </a:r>
            <a:r>
              <a:rPr lang="de-DE" dirty="0"/>
              <a:t> Präsentation Vorlage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A68C0A2F-C22D-BB48-8269-94D08D943B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4211" y="195375"/>
            <a:ext cx="5201467" cy="3395407"/>
          </a:xfrm>
          <a:prstGeom prst="rect">
            <a:avLst/>
          </a:prstGeom>
          <a:solidFill>
            <a:srgbClr val="D9D9D9"/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de-DE" dirty="0"/>
              <a:t>Hier klicken um Bild einzufügen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522955A-9477-0243-A4C2-F3E82C7C9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075" y="16008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00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grün">
    <p:bg>
      <p:bgPr>
        <a:solidFill>
          <a:srgbClr val="005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55997" y="2833359"/>
            <a:ext cx="5838018" cy="273089"/>
          </a:xfrm>
          <a:prstGeom prst="rect">
            <a:avLst/>
          </a:prstGeom>
          <a:ln>
            <a:noFill/>
          </a:ln>
        </p:spPr>
        <p:txBody>
          <a:bodyPr lIns="0" tIns="0" rIns="0" bIns="0" anchor="t" anchorCtr="0">
            <a:noAutofit/>
          </a:bodyPr>
          <a:lstStyle>
            <a:lvl1pPr algn="l"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AT" dirty="0"/>
              <a:t>Headline Arial Black (24 pt)</a:t>
            </a:r>
            <a:endParaRPr lang="de-DE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52424" y="3235070"/>
            <a:ext cx="5484495" cy="640556"/>
          </a:xfrm>
          <a:prstGeom prst="rect">
            <a:avLst/>
          </a:prstGeom>
        </p:spPr>
        <p:txBody>
          <a:bodyPr vert="horz" lIns="0" tIns="0" bIns="0"/>
          <a:lstStyle>
            <a:lvl1pPr marL="0" indent="0">
              <a:lnSpc>
                <a:spcPct val="8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Powerpoint</a:t>
            </a:r>
            <a:r>
              <a:rPr lang="de-DE" dirty="0"/>
              <a:t> Präsentation</a:t>
            </a:r>
          </a:p>
          <a:p>
            <a:pPr lvl="0"/>
            <a:r>
              <a:rPr lang="de-DE" dirty="0"/>
              <a:t>Vorlage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522955A-9477-0243-A4C2-F3E82C7C9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075" y="16008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25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grün 3 Bilder">
    <p:bg>
      <p:bgPr>
        <a:solidFill>
          <a:srgbClr val="005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347A6780-5C9D-2B4E-AABF-615DD96706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425" y="4273295"/>
            <a:ext cx="4605338" cy="640556"/>
          </a:xfrm>
          <a:prstGeom prst="rect">
            <a:avLst/>
          </a:prstGeom>
        </p:spPr>
        <p:txBody>
          <a:bodyPr vert="horz" lIns="0" tIns="0" bIns="0"/>
          <a:lstStyle>
            <a:lvl1pPr marL="0" indent="0">
              <a:lnSpc>
                <a:spcPct val="80000"/>
              </a:lnSpc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Powerpoint</a:t>
            </a:r>
            <a:r>
              <a:rPr lang="de-DE" dirty="0"/>
              <a:t> Präsentation Vorlage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A79CFA4-5940-2941-B76C-FC397897B8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0838" y="1563688"/>
            <a:ext cx="2016125" cy="2016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 dirty="0"/>
              <a:t>Hier klicken um Bild einzufügen</a:t>
            </a:r>
          </a:p>
        </p:txBody>
      </p:sp>
      <p:sp>
        <p:nvSpPr>
          <p:cNvPr id="25" name="Bildplatzhalter 3">
            <a:extLst>
              <a:ext uri="{FF2B5EF4-FFF2-40B4-BE49-F238E27FC236}">
                <a16:creationId xmlns:a16="http://schemas.microsoft.com/office/drawing/2014/main" id="{1D69D6D6-1A85-7045-BA26-2FB43552BC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53896" y="1563688"/>
            <a:ext cx="2016125" cy="2016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 dirty="0"/>
              <a:t>Hier klicken um Bild einzufügen</a:t>
            </a:r>
          </a:p>
        </p:txBody>
      </p:sp>
      <p:sp>
        <p:nvSpPr>
          <p:cNvPr id="26" name="Bildplatzhalter 3">
            <a:extLst>
              <a:ext uri="{FF2B5EF4-FFF2-40B4-BE49-F238E27FC236}">
                <a16:creationId xmlns:a16="http://schemas.microsoft.com/office/drawing/2014/main" id="{FAA8C92F-05B1-854D-AAF6-04650C58EA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02367" y="1563688"/>
            <a:ext cx="2016125" cy="2016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 dirty="0"/>
              <a:t>Hier klicken um Bild einzufügen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522955A-9477-0243-A4C2-F3E82C7C9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075" y="16008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49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55" userDrawn="1">
          <p15:clr>
            <a:srgbClr val="FBAE40"/>
          </p15:clr>
        </p15:guide>
        <p15:guide id="2" orient="horz" pos="98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weiß 1 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5474686" y="1"/>
            <a:ext cx="1383314" cy="13561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15" name="Titel 1"/>
          <p:cNvSpPr txBox="1">
            <a:spLocks/>
          </p:cNvSpPr>
          <p:nvPr userDrawn="1"/>
        </p:nvSpPr>
        <p:spPr>
          <a:xfrm>
            <a:off x="345282" y="3590783"/>
            <a:ext cx="4473508" cy="29985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de-DE" sz="1500" dirty="0"/>
          </a:p>
        </p:txBody>
      </p:sp>
      <p:sp>
        <p:nvSpPr>
          <p:cNvPr id="10" name="Rechteck 9"/>
          <p:cNvSpPr/>
          <p:nvPr userDrawn="1"/>
        </p:nvSpPr>
        <p:spPr>
          <a:xfrm>
            <a:off x="0" y="4626769"/>
            <a:ext cx="6858000" cy="509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+mj-lt"/>
            </a:endParaRPr>
          </a:p>
        </p:txBody>
      </p:sp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14112B03-5BA4-4A4F-881A-8B1CB77A19F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4211" y="195375"/>
            <a:ext cx="5201467" cy="3395407"/>
          </a:xfrm>
          <a:prstGeom prst="rect">
            <a:avLst/>
          </a:prstGeom>
          <a:solidFill>
            <a:srgbClr val="D9D9D9"/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de-DE" dirty="0"/>
              <a:t>Hier klicken um Bild einzufügen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516B058-4401-AD49-8E42-AF69312D08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997" y="3890634"/>
            <a:ext cx="5838018" cy="273089"/>
          </a:xfrm>
          <a:prstGeom prst="rect">
            <a:avLst/>
          </a:prstGeom>
          <a:ln>
            <a:noFill/>
          </a:ln>
        </p:spPr>
        <p:txBody>
          <a:bodyPr lIns="0" tIns="0" rIns="0" bIns="0" anchor="t" anchorCtr="0">
            <a:noAutofit/>
          </a:bodyPr>
          <a:lstStyle>
            <a:lvl1pPr algn="l">
              <a:defRPr sz="2000" b="0" baseline="0">
                <a:solidFill>
                  <a:srgbClr val="005240"/>
                </a:solidFill>
                <a:latin typeface="+mj-lt"/>
              </a:defRPr>
            </a:lvl1pPr>
          </a:lstStyle>
          <a:p>
            <a:r>
              <a:rPr lang="de-AT" dirty="0"/>
              <a:t>Headline Arial Black (20 </a:t>
            </a:r>
            <a:r>
              <a:rPr lang="de-AT" dirty="0" err="1"/>
              <a:t>pt</a:t>
            </a:r>
            <a:r>
              <a:rPr lang="de-AT" dirty="0"/>
              <a:t>)</a:t>
            </a:r>
            <a:endParaRPr lang="de-DE" dirty="0"/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0E80B848-2D10-C645-956D-188E5CD9DF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425" y="4273295"/>
            <a:ext cx="4605338" cy="640556"/>
          </a:xfrm>
          <a:prstGeom prst="rect">
            <a:avLst/>
          </a:prstGeom>
        </p:spPr>
        <p:txBody>
          <a:bodyPr vert="horz" lIns="0" tIns="0" bIns="0"/>
          <a:lstStyle>
            <a:lvl1pPr marL="0" indent="0">
              <a:lnSpc>
                <a:spcPct val="80000"/>
              </a:lnSpc>
              <a:buNone/>
              <a:defRPr sz="1600" baseline="0">
                <a:solidFill>
                  <a:srgbClr val="005240"/>
                </a:solidFill>
              </a:defRPr>
            </a:lvl1pPr>
          </a:lstStyle>
          <a:p>
            <a:pPr lvl="0"/>
            <a:r>
              <a:rPr lang="de-DE" dirty="0" err="1"/>
              <a:t>Powerpoint</a:t>
            </a:r>
            <a:r>
              <a:rPr lang="de-DE" dirty="0"/>
              <a:t> Präsentation Vorlage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522955A-9477-0243-A4C2-F3E82C7C9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075" y="16008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13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55997" y="2833359"/>
            <a:ext cx="5838018" cy="273089"/>
          </a:xfrm>
          <a:prstGeom prst="rect">
            <a:avLst/>
          </a:prstGeom>
          <a:ln>
            <a:noFill/>
          </a:ln>
        </p:spPr>
        <p:txBody>
          <a:bodyPr lIns="0" tIns="0" rIns="0" bIns="0" anchor="t" anchorCtr="0">
            <a:noAutofit/>
          </a:bodyPr>
          <a:lstStyle>
            <a:lvl1pPr algn="l">
              <a:defRPr sz="2400" b="0" baseline="0">
                <a:solidFill>
                  <a:srgbClr val="005240"/>
                </a:solidFill>
                <a:latin typeface="+mj-lt"/>
              </a:defRPr>
            </a:lvl1pPr>
          </a:lstStyle>
          <a:p>
            <a:r>
              <a:rPr lang="de-AT" dirty="0"/>
              <a:t>Headline Arial Black (24 pt)</a:t>
            </a:r>
            <a:endParaRPr lang="de-DE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52424" y="3235070"/>
            <a:ext cx="5568316" cy="640556"/>
          </a:xfrm>
          <a:prstGeom prst="rect">
            <a:avLst/>
          </a:prstGeom>
        </p:spPr>
        <p:txBody>
          <a:bodyPr vert="horz" lIns="0" tIns="0" bIns="0"/>
          <a:lstStyle>
            <a:lvl1pPr marL="0" indent="0">
              <a:lnSpc>
                <a:spcPct val="80000"/>
              </a:lnSpc>
              <a:buNone/>
              <a:defRPr sz="2000" baseline="0">
                <a:solidFill>
                  <a:srgbClr val="005240"/>
                </a:solidFill>
              </a:defRPr>
            </a:lvl1pPr>
          </a:lstStyle>
          <a:p>
            <a:pPr lvl="0"/>
            <a:r>
              <a:rPr lang="de-DE" dirty="0" err="1"/>
              <a:t>Powerpoint</a:t>
            </a:r>
            <a:r>
              <a:rPr lang="de-DE" dirty="0"/>
              <a:t> Präsentation</a:t>
            </a:r>
          </a:p>
          <a:p>
            <a:pPr lvl="0"/>
            <a:r>
              <a:rPr lang="de-DE" dirty="0"/>
              <a:t>Vorlage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522955A-9477-0243-A4C2-F3E82C7C9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075" y="16008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45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9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3 Bil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5474686" y="1"/>
            <a:ext cx="1383314" cy="13561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15" name="Titel 1"/>
          <p:cNvSpPr txBox="1">
            <a:spLocks/>
          </p:cNvSpPr>
          <p:nvPr userDrawn="1"/>
        </p:nvSpPr>
        <p:spPr>
          <a:xfrm>
            <a:off x="345282" y="3590783"/>
            <a:ext cx="4473508" cy="29985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de-DE" sz="1500" dirty="0"/>
          </a:p>
        </p:txBody>
      </p:sp>
      <p:sp>
        <p:nvSpPr>
          <p:cNvPr id="10" name="Rechteck 9"/>
          <p:cNvSpPr/>
          <p:nvPr userDrawn="1"/>
        </p:nvSpPr>
        <p:spPr>
          <a:xfrm>
            <a:off x="0" y="4626769"/>
            <a:ext cx="6858000" cy="509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+mj-lt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952EEF4E-1A1F-6643-96FB-1478290B1A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997" y="3890634"/>
            <a:ext cx="5838018" cy="273089"/>
          </a:xfrm>
          <a:prstGeom prst="rect">
            <a:avLst/>
          </a:prstGeom>
          <a:ln>
            <a:noFill/>
          </a:ln>
        </p:spPr>
        <p:txBody>
          <a:bodyPr lIns="0" tIns="0" rIns="0" bIns="0" anchor="t" anchorCtr="0">
            <a:noAutofit/>
          </a:bodyPr>
          <a:lstStyle>
            <a:lvl1pPr algn="l">
              <a:defRPr sz="2000" b="0" baseline="0">
                <a:solidFill>
                  <a:srgbClr val="005440"/>
                </a:solidFill>
                <a:latin typeface="+mj-lt"/>
              </a:defRPr>
            </a:lvl1pPr>
          </a:lstStyle>
          <a:p>
            <a:r>
              <a:rPr lang="de-AT" dirty="0"/>
              <a:t>Headline Arial Black (20 </a:t>
            </a:r>
            <a:r>
              <a:rPr lang="de-AT" dirty="0" err="1"/>
              <a:t>pt</a:t>
            </a:r>
            <a:r>
              <a:rPr lang="de-AT" dirty="0"/>
              <a:t>)</a:t>
            </a:r>
            <a:endParaRPr lang="de-DE" dirty="0"/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54F5BE39-9B2A-ED4B-B77E-9480C40BFA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425" y="4273295"/>
            <a:ext cx="4605338" cy="640556"/>
          </a:xfrm>
          <a:prstGeom prst="rect">
            <a:avLst/>
          </a:prstGeom>
        </p:spPr>
        <p:txBody>
          <a:bodyPr vert="horz" lIns="0" tIns="0" bIns="0"/>
          <a:lstStyle>
            <a:lvl1pPr marL="0" indent="0">
              <a:lnSpc>
                <a:spcPct val="80000"/>
              </a:lnSpc>
              <a:buNone/>
              <a:defRPr sz="1600" baseline="0">
                <a:solidFill>
                  <a:srgbClr val="005440"/>
                </a:solidFill>
              </a:defRPr>
            </a:lvl1pPr>
          </a:lstStyle>
          <a:p>
            <a:pPr lvl="0"/>
            <a:r>
              <a:rPr lang="de-DE" dirty="0" err="1"/>
              <a:t>Powerpoint</a:t>
            </a:r>
            <a:r>
              <a:rPr lang="de-DE" dirty="0"/>
              <a:t> Präsentation</a:t>
            </a:r>
          </a:p>
          <a:p>
            <a:pPr lvl="0"/>
            <a:r>
              <a:rPr lang="de-DE" dirty="0"/>
              <a:t>Vorlage</a:t>
            </a:r>
          </a:p>
        </p:txBody>
      </p:sp>
      <p:sp>
        <p:nvSpPr>
          <p:cNvPr id="23" name="Bildplatzhalter 3">
            <a:extLst>
              <a:ext uri="{FF2B5EF4-FFF2-40B4-BE49-F238E27FC236}">
                <a16:creationId xmlns:a16="http://schemas.microsoft.com/office/drawing/2014/main" id="{444BA50C-511B-6841-AB43-3ACC0695181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0838" y="1563688"/>
            <a:ext cx="2016125" cy="2016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 dirty="0"/>
              <a:t>Hier klicken um Bild einzufügen</a:t>
            </a:r>
          </a:p>
        </p:txBody>
      </p:sp>
      <p:sp>
        <p:nvSpPr>
          <p:cNvPr id="24" name="Bildplatzhalter 3">
            <a:extLst>
              <a:ext uri="{FF2B5EF4-FFF2-40B4-BE49-F238E27FC236}">
                <a16:creationId xmlns:a16="http://schemas.microsoft.com/office/drawing/2014/main" id="{983F77FD-F790-0946-8B2E-6D8E4F25AB9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53896" y="1563688"/>
            <a:ext cx="2016125" cy="2016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 dirty="0"/>
              <a:t>Hier klicken um Bild einzufügen</a:t>
            </a:r>
          </a:p>
        </p:txBody>
      </p:sp>
      <p:sp>
        <p:nvSpPr>
          <p:cNvPr id="25" name="Bildplatzhalter 3">
            <a:extLst>
              <a:ext uri="{FF2B5EF4-FFF2-40B4-BE49-F238E27FC236}">
                <a16:creationId xmlns:a16="http://schemas.microsoft.com/office/drawing/2014/main" id="{EBE721F1-392D-AD40-BA83-8414DC689C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02367" y="1563688"/>
            <a:ext cx="2016125" cy="2016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 dirty="0"/>
              <a:t>Hier klicken um Bild einzufügen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522955A-9477-0243-A4C2-F3E82C7C9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075" y="16008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59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 mit Statmen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Hier klicken um ein Bild einzufügen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CBFAA034-4561-0B4E-86E9-4D0BECC928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838" y="3292479"/>
            <a:ext cx="2572128" cy="1583474"/>
          </a:xfrm>
          <a:prstGeom prst="rect">
            <a:avLst/>
          </a:prstGeom>
          <a:solidFill>
            <a:srgbClr val="005240"/>
          </a:solidFill>
        </p:spPr>
        <p:txBody>
          <a:bodyPr vert="horz" wrap="square" lIns="180000" tIns="108000" rIns="180000" bIns="180000">
            <a:spAutoFit/>
          </a:bodyPr>
          <a:lstStyle>
            <a:lvl1pPr marL="0" indent="0">
              <a:buFont typeface="Arial"/>
              <a:buNone/>
              <a:defRPr sz="1200" baseline="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Informationen zu dem Bild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Fläche</a:t>
            </a:r>
          </a:p>
          <a:p>
            <a:pPr lvl="0"/>
            <a:r>
              <a:rPr lang="de-DE" dirty="0"/>
              <a:t>Parkplätze</a:t>
            </a:r>
          </a:p>
          <a:p>
            <a:pPr lvl="0"/>
            <a:r>
              <a:rPr lang="de-DE" dirty="0"/>
              <a:t>Fertigstellung</a:t>
            </a:r>
          </a:p>
          <a:p>
            <a:pPr lvl="0"/>
            <a:r>
              <a:rPr lang="de-DE" dirty="0"/>
              <a:t>Sonstige</a:t>
            </a:r>
          </a:p>
        </p:txBody>
      </p:sp>
    </p:spTree>
    <p:extLst>
      <p:ext uri="{BB962C8B-B14F-4D97-AF65-F5344CB8AC3E}">
        <p14:creationId xmlns:p14="http://schemas.microsoft.com/office/powerpoint/2010/main" val="2965232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 mit Statemen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Hier klicken um ein Bild einzufügen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15460D1-0142-4749-A67B-C022901F3E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96960" y="3298089"/>
            <a:ext cx="2572128" cy="1583474"/>
          </a:xfrm>
          <a:prstGeom prst="rect">
            <a:avLst/>
          </a:prstGeom>
          <a:solidFill>
            <a:srgbClr val="005240"/>
          </a:solidFill>
        </p:spPr>
        <p:txBody>
          <a:bodyPr vert="horz" wrap="square" lIns="180000" tIns="108000" rIns="180000" bIns="180000">
            <a:spAutoFit/>
          </a:bodyPr>
          <a:lstStyle>
            <a:lvl1pPr marL="0" indent="0">
              <a:buFont typeface="Arial"/>
              <a:buNone/>
              <a:defRPr sz="1200" baseline="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Informationen zu dem Bild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Fläche</a:t>
            </a:r>
          </a:p>
          <a:p>
            <a:pPr lvl="0"/>
            <a:r>
              <a:rPr lang="de-DE" dirty="0"/>
              <a:t>Parkplätze</a:t>
            </a:r>
          </a:p>
          <a:p>
            <a:pPr lvl="0"/>
            <a:r>
              <a:rPr lang="de-DE" dirty="0"/>
              <a:t>Fertigstellung</a:t>
            </a:r>
          </a:p>
          <a:p>
            <a:pPr lvl="0"/>
            <a:r>
              <a:rPr lang="de-DE" dirty="0"/>
              <a:t>Sonstige</a:t>
            </a:r>
          </a:p>
        </p:txBody>
      </p:sp>
    </p:spTree>
    <p:extLst>
      <p:ext uri="{BB962C8B-B14F-4D97-AF65-F5344CB8AC3E}">
        <p14:creationId xmlns:p14="http://schemas.microsoft.com/office/powerpoint/2010/main" val="3432793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 userDrawn="1"/>
        </p:nvSpPr>
        <p:spPr>
          <a:xfrm>
            <a:off x="-441279" y="445599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50" dirty="0"/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D07D67E7-B2B4-714B-A68C-9273D981EC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5281" y="134353"/>
            <a:ext cx="2152650" cy="1668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800" cap="all" baseline="0">
                <a:solidFill>
                  <a:srgbClr val="6C6C6C"/>
                </a:solidFill>
                <a:latin typeface="+mn-lt"/>
              </a:defRPr>
            </a:lvl1pPr>
            <a:lvl2pPr>
              <a:defRPr sz="675">
                <a:latin typeface="+mn-lt"/>
              </a:defRPr>
            </a:lvl2pPr>
            <a:lvl3pPr>
              <a:defRPr sz="675">
                <a:latin typeface="+mn-lt"/>
              </a:defRPr>
            </a:lvl3pPr>
            <a:lvl4pPr>
              <a:defRPr sz="675">
                <a:latin typeface="+mn-lt"/>
              </a:defRPr>
            </a:lvl4pPr>
            <a:lvl5pPr>
              <a:defRPr sz="675">
                <a:latin typeface="+mn-lt"/>
              </a:defRPr>
            </a:lvl5pPr>
          </a:lstStyle>
          <a:p>
            <a:pPr lvl="0"/>
            <a:r>
              <a:rPr lang="de-AT" dirty="0"/>
              <a:t>Reiter (8 </a:t>
            </a:r>
            <a:r>
              <a:rPr lang="de-AT" dirty="0" err="1"/>
              <a:t>pt</a:t>
            </a:r>
            <a:r>
              <a:rPr lang="de-AT" dirty="0"/>
              <a:t>)</a:t>
            </a:r>
          </a:p>
        </p:txBody>
      </p:sp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08905843-40EA-194A-BC69-CB36234379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601" y="4442236"/>
            <a:ext cx="5530937" cy="348013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lnSpc>
                <a:spcPts val="900"/>
              </a:lnSpc>
              <a:buNone/>
              <a:defRPr sz="800" baseline="0">
                <a:solidFill>
                  <a:srgbClr val="6C6C6C"/>
                </a:solidFill>
              </a:defRPr>
            </a:lvl1pPr>
          </a:lstStyle>
          <a:p>
            <a:pPr lvl="0"/>
            <a:r>
              <a:rPr lang="de-DE" dirty="0"/>
              <a:t>Platz für Fußleisten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85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33400" y="1066800"/>
            <a:ext cx="5875020" cy="3147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>
                <a:solidFill>
                  <a:srgbClr val="005240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32876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grün">
    <p:bg>
      <p:bgPr>
        <a:solidFill>
          <a:srgbClr val="005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33400" y="1066800"/>
            <a:ext cx="5875020" cy="3147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68343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 userDrawn="1"/>
        </p:nvSpPr>
        <p:spPr>
          <a:xfrm>
            <a:off x="-441279" y="445599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50" dirty="0"/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D07D67E7-B2B4-714B-A68C-9273D981EC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5281" y="134353"/>
            <a:ext cx="2152650" cy="1668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800" cap="all" baseline="0">
                <a:solidFill>
                  <a:srgbClr val="6C6C6C"/>
                </a:solidFill>
                <a:latin typeface="+mn-lt"/>
              </a:defRPr>
            </a:lvl1pPr>
            <a:lvl2pPr>
              <a:defRPr sz="675">
                <a:latin typeface="+mn-lt"/>
              </a:defRPr>
            </a:lvl2pPr>
            <a:lvl3pPr>
              <a:defRPr sz="675">
                <a:latin typeface="+mn-lt"/>
              </a:defRPr>
            </a:lvl3pPr>
            <a:lvl4pPr>
              <a:defRPr sz="675">
                <a:latin typeface="+mn-lt"/>
              </a:defRPr>
            </a:lvl4pPr>
            <a:lvl5pPr>
              <a:defRPr sz="675">
                <a:latin typeface="+mn-lt"/>
              </a:defRPr>
            </a:lvl5pPr>
          </a:lstStyle>
          <a:p>
            <a:pPr lvl="0"/>
            <a:r>
              <a:rPr lang="de-AT" dirty="0"/>
              <a:t>Reiter (8 </a:t>
            </a:r>
            <a:r>
              <a:rPr lang="de-AT" dirty="0" err="1"/>
              <a:t>pt</a:t>
            </a:r>
            <a:r>
              <a:rPr lang="de-AT" dirty="0"/>
              <a:t>)</a:t>
            </a:r>
          </a:p>
        </p:txBody>
      </p:sp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08905843-40EA-194A-BC69-CB36234379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601" y="4442236"/>
            <a:ext cx="5530937" cy="348013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lnSpc>
                <a:spcPts val="900"/>
              </a:lnSpc>
              <a:buNone/>
              <a:defRPr sz="800" baseline="0">
                <a:solidFill>
                  <a:srgbClr val="6C6C6C"/>
                </a:solidFill>
              </a:defRPr>
            </a:lvl1pPr>
          </a:lstStyle>
          <a:p>
            <a:pPr lvl="0"/>
            <a:r>
              <a:rPr lang="de-DE" dirty="0"/>
              <a:t>Platz für Fußleisten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346075" y="1295718"/>
            <a:ext cx="1589405" cy="441325"/>
          </a:xfrm>
          <a:prstGeom prst="rect">
            <a:avLst/>
          </a:prstGeom>
          <a:solidFill>
            <a:srgbClr val="005240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685800" indent="0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028700" indent="0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371600" indent="0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346075" y="2004378"/>
            <a:ext cx="1589405" cy="441325"/>
          </a:xfrm>
          <a:prstGeom prst="rect">
            <a:avLst/>
          </a:prstGeom>
          <a:solidFill>
            <a:srgbClr val="005240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685800" indent="0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028700" indent="0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371600" indent="0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7"/>
          </p:nvPr>
        </p:nvSpPr>
        <p:spPr>
          <a:xfrm>
            <a:off x="346075" y="2773998"/>
            <a:ext cx="1589405" cy="441325"/>
          </a:xfrm>
          <a:prstGeom prst="rect">
            <a:avLst/>
          </a:prstGeom>
          <a:solidFill>
            <a:srgbClr val="005240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685800" indent="0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028700" indent="0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371600" indent="0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8"/>
          </p:nvPr>
        </p:nvSpPr>
        <p:spPr>
          <a:xfrm>
            <a:off x="346075" y="3535998"/>
            <a:ext cx="1589405" cy="441325"/>
          </a:xfrm>
          <a:prstGeom prst="rect">
            <a:avLst/>
          </a:prstGeom>
          <a:solidFill>
            <a:srgbClr val="005240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685800" indent="0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028700" indent="0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371600" indent="0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2004060" y="1288098"/>
            <a:ext cx="4693921" cy="609600"/>
          </a:xfrm>
          <a:prstGeom prst="rect">
            <a:avLst/>
          </a:prstGeom>
          <a:solidFill>
            <a:srgbClr val="D9D9D9"/>
          </a:solidFill>
        </p:spPr>
        <p:txBody>
          <a:bodyPr/>
          <a:lstStyle>
            <a:lvl1pPr marL="171450" indent="-171450">
              <a:spcBef>
                <a:spcPts val="150"/>
              </a:spcBef>
              <a:buFont typeface="Wingdings" panose="05000000000000000000" pitchFamily="2" charset="2"/>
              <a:buChar char="§"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20"/>
          </p:nvPr>
        </p:nvSpPr>
        <p:spPr>
          <a:xfrm>
            <a:off x="2004061" y="2004378"/>
            <a:ext cx="4693920" cy="609600"/>
          </a:xfrm>
          <a:prstGeom prst="rect">
            <a:avLst/>
          </a:prstGeom>
          <a:solidFill>
            <a:srgbClr val="D9D9D9"/>
          </a:solidFill>
        </p:spPr>
        <p:txBody>
          <a:bodyPr/>
          <a:lstStyle>
            <a:lvl1pPr marL="171450" indent="-171450">
              <a:spcBef>
                <a:spcPts val="150"/>
              </a:spcBef>
              <a:buFont typeface="Wingdings" panose="05000000000000000000" pitchFamily="2" charset="2"/>
              <a:buChar char="§"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21"/>
          </p:nvPr>
        </p:nvSpPr>
        <p:spPr>
          <a:xfrm>
            <a:off x="2004061" y="2766378"/>
            <a:ext cx="4693920" cy="609600"/>
          </a:xfrm>
          <a:prstGeom prst="rect">
            <a:avLst/>
          </a:prstGeom>
          <a:solidFill>
            <a:srgbClr val="D9D9D9"/>
          </a:solidFill>
        </p:spPr>
        <p:txBody>
          <a:bodyPr/>
          <a:lstStyle>
            <a:lvl1pPr marL="171450" indent="-171450">
              <a:spcBef>
                <a:spcPts val="150"/>
              </a:spcBef>
              <a:buFont typeface="Wingdings" panose="05000000000000000000" pitchFamily="2" charset="2"/>
              <a:buChar char="§"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22"/>
          </p:nvPr>
        </p:nvSpPr>
        <p:spPr>
          <a:xfrm>
            <a:off x="2004061" y="3535998"/>
            <a:ext cx="4693920" cy="609600"/>
          </a:xfrm>
          <a:prstGeom prst="rect">
            <a:avLst/>
          </a:prstGeom>
          <a:solidFill>
            <a:srgbClr val="D9D9D9"/>
          </a:solidFill>
        </p:spPr>
        <p:txBody>
          <a:bodyPr/>
          <a:lstStyle>
            <a:lvl1pPr marL="171450" indent="-171450">
              <a:spcBef>
                <a:spcPts val="150"/>
              </a:spcBef>
              <a:buFont typeface="Wingdings" panose="05000000000000000000" pitchFamily="2" charset="2"/>
              <a:buChar char="§"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3010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4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 userDrawn="1"/>
        </p:nvSpPr>
        <p:spPr>
          <a:xfrm>
            <a:off x="-441279" y="445599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5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129068" y="1301885"/>
            <a:ext cx="5036782" cy="276999"/>
          </a:xfrm>
          <a:prstGeom prst="rect">
            <a:avLst/>
          </a:prstGeom>
        </p:spPr>
        <p:txBody>
          <a:bodyPr vert="horz" wrap="square" lIns="0" anchor="ctr" anchorCtr="0">
            <a:sp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de-AT" dirty="0"/>
              <a:t>Headline Text (12 </a:t>
            </a:r>
            <a:r>
              <a:rPr lang="de-AT" dirty="0" err="1"/>
              <a:t>pt</a:t>
            </a:r>
            <a:r>
              <a:rPr lang="de-AT" dirty="0"/>
              <a:t>)</a:t>
            </a:r>
            <a:endParaRPr lang="de-DE" dirty="0"/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56324" y="1170385"/>
            <a:ext cx="540000" cy="540000"/>
          </a:xfrm>
          <a:prstGeom prst="rect">
            <a:avLst/>
          </a:prstGeom>
          <a:solidFill>
            <a:srgbClr val="005240"/>
          </a:solidFill>
        </p:spPr>
        <p:txBody>
          <a:bodyPr vert="horz" wrap="square" lIns="0" tIns="0" rIns="0" bIns="0" anchor="ctr" anchorCtr="0">
            <a:no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AT" dirty="0"/>
              <a:t>1</a:t>
            </a:r>
            <a:endParaRPr lang="de-DE" dirty="0"/>
          </a:p>
        </p:txBody>
      </p:sp>
      <p:sp>
        <p:nvSpPr>
          <p:cNvPr id="20" name="Textplatzhalter 17">
            <a:extLst>
              <a:ext uri="{FF2B5EF4-FFF2-40B4-BE49-F238E27FC236}">
                <a16:creationId xmlns:a16="http://schemas.microsoft.com/office/drawing/2014/main" id="{E7D126F9-B3D5-CA43-9174-2961B98649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5281" y="134353"/>
            <a:ext cx="2152650" cy="1668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800" cap="all" baseline="0">
                <a:solidFill>
                  <a:srgbClr val="6C6C6C"/>
                </a:solidFill>
                <a:latin typeface="+mn-lt"/>
              </a:defRPr>
            </a:lvl1pPr>
            <a:lvl2pPr>
              <a:defRPr sz="675">
                <a:latin typeface="+mn-lt"/>
              </a:defRPr>
            </a:lvl2pPr>
            <a:lvl3pPr>
              <a:defRPr sz="675">
                <a:latin typeface="+mn-lt"/>
              </a:defRPr>
            </a:lvl3pPr>
            <a:lvl4pPr>
              <a:defRPr sz="675">
                <a:latin typeface="+mn-lt"/>
              </a:defRPr>
            </a:lvl4pPr>
            <a:lvl5pPr>
              <a:defRPr sz="675">
                <a:latin typeface="+mn-lt"/>
              </a:defRPr>
            </a:lvl5pPr>
          </a:lstStyle>
          <a:p>
            <a:pPr lvl="0"/>
            <a:r>
              <a:rPr lang="de-AT" dirty="0"/>
              <a:t>Reiter ( 8 </a:t>
            </a:r>
            <a:r>
              <a:rPr lang="de-AT" dirty="0" err="1"/>
              <a:t>pt</a:t>
            </a:r>
            <a:r>
              <a:rPr lang="de-AT" dirty="0"/>
              <a:t>)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A2B863AE-1DDE-444A-90E7-8FCB43CB57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6324" y="3418828"/>
            <a:ext cx="540000" cy="540000"/>
          </a:xfrm>
          <a:prstGeom prst="rect">
            <a:avLst/>
          </a:prstGeom>
          <a:solidFill>
            <a:srgbClr val="005240"/>
          </a:solidFill>
        </p:spPr>
        <p:txBody>
          <a:bodyPr vert="horz" wrap="square" lIns="0" tIns="0" rIns="0" bIns="0" anchor="ctr" anchorCtr="0">
            <a:no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AT" dirty="0"/>
              <a:t>1</a:t>
            </a:r>
            <a:endParaRPr lang="de-DE" dirty="0"/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E85D70A0-F6D0-8A46-832B-C607D14E47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38" y="2669347"/>
            <a:ext cx="540000" cy="540000"/>
          </a:xfrm>
          <a:prstGeom prst="rect">
            <a:avLst/>
          </a:prstGeom>
          <a:solidFill>
            <a:srgbClr val="005240"/>
          </a:solidFill>
        </p:spPr>
        <p:txBody>
          <a:bodyPr vert="horz" wrap="square" lIns="0" tIns="0" rIns="0" bIns="0" anchor="ctr" anchorCtr="0">
            <a:no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AT" dirty="0"/>
              <a:t>1</a:t>
            </a:r>
            <a:endParaRPr lang="de-DE" dirty="0"/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C5A7CF14-1AEC-4946-A268-C0ABE25C86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838" y="1919866"/>
            <a:ext cx="540000" cy="540000"/>
          </a:xfrm>
          <a:prstGeom prst="rect">
            <a:avLst/>
          </a:prstGeom>
          <a:solidFill>
            <a:srgbClr val="005240"/>
          </a:solidFill>
        </p:spPr>
        <p:txBody>
          <a:bodyPr vert="horz" wrap="square" lIns="0" tIns="0" rIns="0" bIns="0" anchor="ctr" anchorCtr="0">
            <a:no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AT" dirty="0"/>
              <a:t>1</a:t>
            </a:r>
            <a:endParaRPr lang="de-DE" dirty="0"/>
          </a:p>
        </p:txBody>
      </p: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F5ED27FF-8306-3746-A194-92A9D78932AA}"/>
              </a:ext>
            </a:extLst>
          </p:cNvPr>
          <p:cNvCxnSpPr>
            <a:cxnSpLocks/>
          </p:cNvCxnSpPr>
          <p:nvPr userDrawn="1"/>
        </p:nvCxnSpPr>
        <p:spPr>
          <a:xfrm>
            <a:off x="1099836" y="1816731"/>
            <a:ext cx="5074745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02B4254D-C4AB-AE4C-8A1F-2D1B2E37841D}"/>
              </a:ext>
            </a:extLst>
          </p:cNvPr>
          <p:cNvCxnSpPr>
            <a:cxnSpLocks/>
          </p:cNvCxnSpPr>
          <p:nvPr userDrawn="1"/>
        </p:nvCxnSpPr>
        <p:spPr>
          <a:xfrm>
            <a:off x="1091105" y="2546168"/>
            <a:ext cx="5074745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DEB04AA6-3F8B-1F4F-BDA3-FD3B1A70928B}"/>
              </a:ext>
            </a:extLst>
          </p:cNvPr>
          <p:cNvCxnSpPr>
            <a:cxnSpLocks/>
          </p:cNvCxnSpPr>
          <p:nvPr userDrawn="1"/>
        </p:nvCxnSpPr>
        <p:spPr>
          <a:xfrm>
            <a:off x="1091105" y="3316707"/>
            <a:ext cx="5074745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2A74CCB8-43AD-FB48-B8D8-DAE3E7CA2A8D}"/>
              </a:ext>
            </a:extLst>
          </p:cNvPr>
          <p:cNvCxnSpPr>
            <a:cxnSpLocks/>
          </p:cNvCxnSpPr>
          <p:nvPr userDrawn="1"/>
        </p:nvCxnSpPr>
        <p:spPr>
          <a:xfrm>
            <a:off x="1107114" y="4059939"/>
            <a:ext cx="5074745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F0A1B63A-3066-9546-BD6E-F95CFBAFC6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104" y="2048523"/>
            <a:ext cx="5074745" cy="276999"/>
          </a:xfrm>
          <a:prstGeom prst="rect">
            <a:avLst/>
          </a:prstGeom>
        </p:spPr>
        <p:txBody>
          <a:bodyPr vert="horz" wrap="square" lIns="0" anchor="ctr" anchorCtr="0">
            <a:sp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de-AT" dirty="0"/>
              <a:t>Headline Text (12 </a:t>
            </a:r>
            <a:r>
              <a:rPr lang="de-AT" dirty="0" err="1"/>
              <a:t>pt</a:t>
            </a:r>
            <a:r>
              <a:rPr lang="de-AT" dirty="0"/>
              <a:t>)</a:t>
            </a:r>
            <a:endParaRPr lang="de-DE" dirty="0"/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39CF85E7-5791-5C48-BD2E-B64E92BFA6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91104" y="2798004"/>
            <a:ext cx="5074745" cy="276999"/>
          </a:xfrm>
          <a:prstGeom prst="rect">
            <a:avLst/>
          </a:prstGeom>
        </p:spPr>
        <p:txBody>
          <a:bodyPr vert="horz" wrap="square" lIns="0" anchor="ctr" anchorCtr="0">
            <a:sp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de-AT" dirty="0"/>
              <a:t>Headline Text (12 </a:t>
            </a:r>
            <a:r>
              <a:rPr lang="de-AT" dirty="0" err="1"/>
              <a:t>pt</a:t>
            </a:r>
            <a:r>
              <a:rPr lang="de-AT" dirty="0"/>
              <a:t>)</a:t>
            </a:r>
            <a:endParaRPr lang="de-DE" dirty="0"/>
          </a:p>
        </p:txBody>
      </p:sp>
      <p:sp>
        <p:nvSpPr>
          <p:cNvPr id="36" name="Textplatzhalter 4">
            <a:extLst>
              <a:ext uri="{FF2B5EF4-FFF2-40B4-BE49-F238E27FC236}">
                <a16:creationId xmlns:a16="http://schemas.microsoft.com/office/drawing/2014/main" id="{FCB68B79-C2BF-DB4C-89FC-001DC017BC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99836" y="3546533"/>
            <a:ext cx="5066014" cy="276999"/>
          </a:xfrm>
          <a:prstGeom prst="rect">
            <a:avLst/>
          </a:prstGeom>
        </p:spPr>
        <p:txBody>
          <a:bodyPr vert="horz" wrap="square" lIns="0" anchor="ctr" anchorCtr="0">
            <a:sp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de-AT" dirty="0"/>
              <a:t>Headline Text (12 </a:t>
            </a:r>
            <a:r>
              <a:rPr lang="de-AT" dirty="0" err="1"/>
              <a:t>pt</a:t>
            </a:r>
            <a:r>
              <a:rPr lang="de-AT" dirty="0"/>
              <a:t>)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4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3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 userDrawn="1"/>
        </p:nvSpPr>
        <p:spPr>
          <a:xfrm>
            <a:off x="-441279" y="445599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5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651247" y="2271499"/>
            <a:ext cx="4523334" cy="230832"/>
          </a:xfrm>
          <a:prstGeom prst="rect">
            <a:avLst/>
          </a:prstGeom>
        </p:spPr>
        <p:txBody>
          <a:bodyPr vert="horz" wrap="square" lIns="0" bIns="0" anchor="ctr" anchorCtr="0">
            <a:spAutoFit/>
          </a:bodyPr>
          <a:lstStyle>
            <a:lvl1pPr marL="0" indent="0">
              <a:buNone/>
              <a:defRPr sz="1200" b="1" baseline="0">
                <a:latin typeface="+mn-lt"/>
              </a:defRPr>
            </a:lvl1pPr>
          </a:lstStyle>
          <a:p>
            <a:pPr lvl="0"/>
            <a:r>
              <a:rPr lang="de-AT" dirty="0"/>
              <a:t>Headline Text (12 </a:t>
            </a:r>
            <a:r>
              <a:rPr lang="de-AT" dirty="0" err="1"/>
              <a:t>pt</a:t>
            </a:r>
            <a:r>
              <a:rPr lang="de-AT" dirty="0"/>
              <a:t>)</a:t>
            </a:r>
            <a:endParaRPr lang="de-DE" dirty="0"/>
          </a:p>
        </p:txBody>
      </p:sp>
      <p:cxnSp>
        <p:nvCxnSpPr>
          <p:cNvPr id="43" name="Gerade Verbindung 42"/>
          <p:cNvCxnSpPr>
            <a:cxnSpLocks/>
          </p:cNvCxnSpPr>
          <p:nvPr userDrawn="1"/>
        </p:nvCxnSpPr>
        <p:spPr>
          <a:xfrm>
            <a:off x="1651247" y="1990958"/>
            <a:ext cx="4523334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 userDrawn="1"/>
        </p:nvCxnSpPr>
        <p:spPr>
          <a:xfrm>
            <a:off x="-215430" y="872728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/>
          <p:nvPr userDrawn="1"/>
        </p:nvCxnSpPr>
        <p:spPr>
          <a:xfrm>
            <a:off x="-215430" y="4269581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Bildplatzhalter 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52425" y="873353"/>
            <a:ext cx="1080000" cy="10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 algn="ctr">
              <a:buNone/>
              <a:defRPr sz="750"/>
            </a:lvl1pPr>
          </a:lstStyle>
          <a:p>
            <a:r>
              <a:rPr lang="de-DE" dirty="0"/>
              <a:t>Klicken um Bild einzufügen</a:t>
            </a:r>
          </a:p>
        </p:txBody>
      </p:sp>
      <p:sp>
        <p:nvSpPr>
          <p:cNvPr id="25" name="Bildplatzhalter 2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352425" y="2032535"/>
            <a:ext cx="1080000" cy="10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 algn="ctr">
              <a:buNone/>
              <a:defRPr sz="750"/>
            </a:lvl1pPr>
          </a:lstStyle>
          <a:p>
            <a:r>
              <a:rPr lang="de-DE" dirty="0"/>
              <a:t>Klicken um Bild einzufügen</a:t>
            </a:r>
          </a:p>
        </p:txBody>
      </p:sp>
      <p:sp>
        <p:nvSpPr>
          <p:cNvPr id="26" name="Bildplatzhalter 2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352425" y="3191718"/>
            <a:ext cx="1080000" cy="10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 algn="ctr">
              <a:buNone/>
              <a:defRPr sz="750"/>
            </a:lvl1pPr>
          </a:lstStyle>
          <a:p>
            <a:r>
              <a:rPr lang="de-DE" dirty="0"/>
              <a:t>Klicken um Bild einzufügen</a:t>
            </a:r>
          </a:p>
        </p:txBody>
      </p:sp>
      <p:sp>
        <p:nvSpPr>
          <p:cNvPr id="27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1651247" y="2503346"/>
            <a:ext cx="4523334" cy="370269"/>
          </a:xfrm>
          <a:prstGeom prst="rect">
            <a:avLst/>
          </a:prstGeom>
        </p:spPr>
        <p:txBody>
          <a:bodyPr vert="horz" wrap="square" lIns="0" tIns="0" anchor="t" anchorCtr="0">
            <a:noAutofit/>
          </a:bodyPr>
          <a:lstStyle>
            <a:lvl1pPr marL="0" indent="0" algn="l">
              <a:buNone/>
              <a:defRPr sz="1200" baseline="0"/>
            </a:lvl1pPr>
          </a:lstStyle>
          <a:p>
            <a:pPr lvl="0"/>
            <a:r>
              <a:rPr lang="de-AT" dirty="0"/>
              <a:t>Headline Text (12 </a:t>
            </a:r>
            <a:r>
              <a:rPr lang="de-AT" dirty="0" err="1"/>
              <a:t>pt</a:t>
            </a:r>
            <a:r>
              <a:rPr lang="de-AT" dirty="0"/>
              <a:t>)</a:t>
            </a:r>
            <a:br>
              <a:rPr lang="de-AT" dirty="0"/>
            </a:br>
            <a:r>
              <a:rPr lang="de-AT" dirty="0"/>
              <a:t>Zweizeilig</a:t>
            </a:r>
            <a:endParaRPr lang="de-DE" dirty="0"/>
          </a:p>
        </p:txBody>
      </p:sp>
      <p:sp>
        <p:nvSpPr>
          <p:cNvPr id="20" name="Textplatzhalter 17">
            <a:extLst>
              <a:ext uri="{FF2B5EF4-FFF2-40B4-BE49-F238E27FC236}">
                <a16:creationId xmlns:a16="http://schemas.microsoft.com/office/drawing/2014/main" id="{5F92A89B-5B38-FD48-B7DC-EC78A664FB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5281" y="134353"/>
            <a:ext cx="2152650" cy="1668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800" cap="all" baseline="0">
                <a:solidFill>
                  <a:srgbClr val="6C6C6C"/>
                </a:solidFill>
                <a:latin typeface="+mn-lt"/>
              </a:defRPr>
            </a:lvl1pPr>
            <a:lvl2pPr>
              <a:defRPr sz="675">
                <a:latin typeface="+mn-lt"/>
              </a:defRPr>
            </a:lvl2pPr>
            <a:lvl3pPr>
              <a:defRPr sz="675">
                <a:latin typeface="+mn-lt"/>
              </a:defRPr>
            </a:lvl3pPr>
            <a:lvl4pPr>
              <a:defRPr sz="675">
                <a:latin typeface="+mn-lt"/>
              </a:defRPr>
            </a:lvl4pPr>
            <a:lvl5pPr>
              <a:defRPr sz="675">
                <a:latin typeface="+mn-lt"/>
              </a:defRPr>
            </a:lvl5pPr>
          </a:lstStyle>
          <a:p>
            <a:pPr lvl="0"/>
            <a:r>
              <a:rPr lang="de-AT" dirty="0"/>
              <a:t>Reiter (8 </a:t>
            </a:r>
            <a:r>
              <a:rPr lang="de-AT" dirty="0" err="1"/>
              <a:t>pt</a:t>
            </a:r>
            <a:r>
              <a:rPr lang="de-AT" dirty="0"/>
              <a:t>)</a:t>
            </a:r>
          </a:p>
        </p:txBody>
      </p: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4455B040-70DB-1D4E-BBE4-17A4867AAD70}"/>
              </a:ext>
            </a:extLst>
          </p:cNvPr>
          <p:cNvCxnSpPr>
            <a:cxnSpLocks/>
          </p:cNvCxnSpPr>
          <p:nvPr userDrawn="1"/>
        </p:nvCxnSpPr>
        <p:spPr>
          <a:xfrm>
            <a:off x="1651247" y="3153102"/>
            <a:ext cx="4523334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AEAC9CE0-287F-A648-9432-CAE6A60303A0}"/>
              </a:ext>
            </a:extLst>
          </p:cNvPr>
          <p:cNvCxnSpPr>
            <a:cxnSpLocks/>
          </p:cNvCxnSpPr>
          <p:nvPr userDrawn="1"/>
        </p:nvCxnSpPr>
        <p:spPr>
          <a:xfrm>
            <a:off x="1642240" y="4304284"/>
            <a:ext cx="4523334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188702AB-BD3B-B54E-99C0-D86DFBB585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51247" y="3450653"/>
            <a:ext cx="4523334" cy="230832"/>
          </a:xfrm>
          <a:prstGeom prst="rect">
            <a:avLst/>
          </a:prstGeom>
        </p:spPr>
        <p:txBody>
          <a:bodyPr vert="horz" wrap="square" lIns="0" bIns="0" anchor="ctr" anchorCtr="0">
            <a:spAutoFit/>
          </a:bodyPr>
          <a:lstStyle>
            <a:lvl1pPr marL="0" indent="0">
              <a:buNone/>
              <a:defRPr sz="1200" b="1" baseline="0">
                <a:latin typeface="+mn-lt"/>
              </a:defRPr>
            </a:lvl1pPr>
          </a:lstStyle>
          <a:p>
            <a:pPr lvl="0"/>
            <a:r>
              <a:rPr lang="de-AT" dirty="0"/>
              <a:t>Headline Text (12 </a:t>
            </a:r>
            <a:r>
              <a:rPr lang="de-AT" dirty="0" err="1"/>
              <a:t>pt</a:t>
            </a:r>
            <a:r>
              <a:rPr lang="de-AT" dirty="0"/>
              <a:t>)</a:t>
            </a:r>
            <a:endParaRPr lang="de-DE" dirty="0"/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8C685130-2A5F-8641-BAA2-EC482FCF44E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51247" y="3682500"/>
            <a:ext cx="4523334" cy="370269"/>
          </a:xfrm>
          <a:prstGeom prst="rect">
            <a:avLst/>
          </a:prstGeom>
        </p:spPr>
        <p:txBody>
          <a:bodyPr vert="horz" wrap="square" lIns="0" tIns="0" anchor="t" anchorCtr="0">
            <a:noAutofit/>
          </a:bodyPr>
          <a:lstStyle>
            <a:lvl1pPr marL="0" indent="0" algn="l">
              <a:buNone/>
              <a:defRPr sz="1200" baseline="0"/>
            </a:lvl1pPr>
          </a:lstStyle>
          <a:p>
            <a:pPr lvl="0"/>
            <a:r>
              <a:rPr lang="de-AT" dirty="0"/>
              <a:t>Headline Text (12 </a:t>
            </a:r>
            <a:r>
              <a:rPr lang="de-AT" dirty="0" err="1"/>
              <a:t>pt</a:t>
            </a:r>
            <a:r>
              <a:rPr lang="de-AT" dirty="0"/>
              <a:t>)</a:t>
            </a:r>
            <a:br>
              <a:rPr lang="de-AT" dirty="0"/>
            </a:br>
            <a:r>
              <a:rPr lang="de-AT" dirty="0"/>
              <a:t>Zweizeilig</a:t>
            </a:r>
            <a:endParaRPr lang="de-DE" dirty="0"/>
          </a:p>
        </p:txBody>
      </p:sp>
      <p:sp>
        <p:nvSpPr>
          <p:cNvPr id="38" name="Textplatzhalter 4">
            <a:extLst>
              <a:ext uri="{FF2B5EF4-FFF2-40B4-BE49-F238E27FC236}">
                <a16:creationId xmlns:a16="http://schemas.microsoft.com/office/drawing/2014/main" id="{2410FAFC-87FE-CF41-B020-66A7EF34BB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42240" y="1088379"/>
            <a:ext cx="4523334" cy="230832"/>
          </a:xfrm>
          <a:prstGeom prst="rect">
            <a:avLst/>
          </a:prstGeom>
        </p:spPr>
        <p:txBody>
          <a:bodyPr vert="horz" wrap="square" lIns="0" bIns="0" anchor="ctr" anchorCtr="0">
            <a:spAutoFit/>
          </a:bodyPr>
          <a:lstStyle>
            <a:lvl1pPr marL="0" indent="0">
              <a:buNone/>
              <a:defRPr sz="1200" b="1" baseline="0">
                <a:latin typeface="+mn-lt"/>
              </a:defRPr>
            </a:lvl1pPr>
          </a:lstStyle>
          <a:p>
            <a:pPr lvl="0"/>
            <a:r>
              <a:rPr lang="de-AT" dirty="0"/>
              <a:t>Headline Text (12 </a:t>
            </a:r>
            <a:r>
              <a:rPr lang="de-AT" dirty="0" err="1"/>
              <a:t>pt</a:t>
            </a:r>
            <a:r>
              <a:rPr lang="de-AT" dirty="0"/>
              <a:t>)</a:t>
            </a:r>
            <a:endParaRPr lang="de-DE" dirty="0"/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654E8D31-7AE3-3641-A7B5-402AECB6AD5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42240" y="1320226"/>
            <a:ext cx="4523334" cy="370269"/>
          </a:xfrm>
          <a:prstGeom prst="rect">
            <a:avLst/>
          </a:prstGeom>
        </p:spPr>
        <p:txBody>
          <a:bodyPr vert="horz" wrap="square" lIns="0" tIns="0" anchor="t" anchorCtr="0">
            <a:noAutofit/>
          </a:bodyPr>
          <a:lstStyle>
            <a:lvl1pPr marL="0" indent="0" algn="l">
              <a:buNone/>
              <a:defRPr sz="1200" baseline="0"/>
            </a:lvl1pPr>
          </a:lstStyle>
          <a:p>
            <a:pPr lvl="0"/>
            <a:r>
              <a:rPr lang="de-AT" dirty="0"/>
              <a:t>Headline Text (12 </a:t>
            </a:r>
            <a:r>
              <a:rPr lang="de-AT" dirty="0" err="1"/>
              <a:t>pt</a:t>
            </a:r>
            <a:r>
              <a:rPr lang="de-AT" dirty="0"/>
              <a:t>)</a:t>
            </a:r>
            <a:br>
              <a:rPr lang="de-AT" dirty="0"/>
            </a:br>
            <a:r>
              <a:rPr lang="de-AT" dirty="0"/>
              <a:t>Zweizeilig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03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leiste 4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 userDrawn="1"/>
        </p:nvSpPr>
        <p:spPr>
          <a:xfrm>
            <a:off x="-441279" y="445599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5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 hasCustomPrompt="1"/>
          </p:nvPr>
        </p:nvSpPr>
        <p:spPr>
          <a:xfrm>
            <a:off x="352426" y="941503"/>
            <a:ext cx="1355849" cy="13558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None/>
              <a:defRPr sz="675"/>
            </a:lvl1pPr>
          </a:lstStyle>
          <a:p>
            <a:r>
              <a:rPr lang="de-DE" dirty="0"/>
              <a:t>Hier klicken um Bild einzufügen</a:t>
            </a:r>
          </a:p>
        </p:txBody>
      </p:sp>
      <p:sp>
        <p:nvSpPr>
          <p:cNvPr id="26" name="Bildplatzhalter 5"/>
          <p:cNvSpPr>
            <a:spLocks noGrp="1"/>
          </p:cNvSpPr>
          <p:nvPr>
            <p:ph type="pic" sz="quarter" idx="23" hasCustomPrompt="1"/>
          </p:nvPr>
        </p:nvSpPr>
        <p:spPr>
          <a:xfrm>
            <a:off x="3390410" y="941503"/>
            <a:ext cx="1355849" cy="13558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None/>
              <a:defRPr sz="675"/>
            </a:lvl1pPr>
          </a:lstStyle>
          <a:p>
            <a:r>
              <a:rPr lang="de-DE" dirty="0"/>
              <a:t>Hier klicken um Bild einzufügen</a:t>
            </a:r>
          </a:p>
        </p:txBody>
      </p:sp>
      <p:sp>
        <p:nvSpPr>
          <p:cNvPr id="30" name="Bildplatzhalter 5"/>
          <p:cNvSpPr>
            <a:spLocks noGrp="1"/>
          </p:cNvSpPr>
          <p:nvPr>
            <p:ph type="pic" sz="quarter" idx="26" hasCustomPrompt="1"/>
          </p:nvPr>
        </p:nvSpPr>
        <p:spPr>
          <a:xfrm>
            <a:off x="651250" y="3195846"/>
            <a:ext cx="1355849" cy="13558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None/>
              <a:defRPr sz="675"/>
            </a:lvl1pPr>
          </a:lstStyle>
          <a:p>
            <a:r>
              <a:rPr lang="de-DE" dirty="0"/>
              <a:t>Hier klicken um Bild einzufügen</a:t>
            </a:r>
          </a:p>
        </p:txBody>
      </p:sp>
      <p:sp>
        <p:nvSpPr>
          <p:cNvPr id="33" name="Bildplatzhalter 5"/>
          <p:cNvSpPr>
            <a:spLocks noGrp="1"/>
          </p:cNvSpPr>
          <p:nvPr>
            <p:ph type="pic" sz="quarter" idx="29" hasCustomPrompt="1"/>
          </p:nvPr>
        </p:nvSpPr>
        <p:spPr>
          <a:xfrm>
            <a:off x="3689234" y="3195846"/>
            <a:ext cx="1355849" cy="13558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None/>
              <a:defRPr sz="675"/>
            </a:lvl1pPr>
          </a:lstStyle>
          <a:p>
            <a:r>
              <a:rPr lang="de-DE" dirty="0"/>
              <a:t>Hier klicken um Bild einzufügen</a:t>
            </a:r>
          </a:p>
        </p:txBody>
      </p:sp>
      <p:sp>
        <p:nvSpPr>
          <p:cNvPr id="34" name="Textplatzhalter 17">
            <a:extLst>
              <a:ext uri="{FF2B5EF4-FFF2-40B4-BE49-F238E27FC236}">
                <a16:creationId xmlns:a16="http://schemas.microsoft.com/office/drawing/2014/main" id="{5E9F19AA-F847-954C-93BB-908F5165D1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5281" y="134353"/>
            <a:ext cx="2152650" cy="1668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800" cap="all" baseline="0">
                <a:solidFill>
                  <a:srgbClr val="6C6C6C"/>
                </a:solidFill>
                <a:latin typeface="+mn-lt"/>
              </a:defRPr>
            </a:lvl1pPr>
            <a:lvl2pPr>
              <a:defRPr sz="675">
                <a:latin typeface="+mn-lt"/>
              </a:defRPr>
            </a:lvl2pPr>
            <a:lvl3pPr>
              <a:defRPr sz="675">
                <a:latin typeface="+mn-lt"/>
              </a:defRPr>
            </a:lvl3pPr>
            <a:lvl4pPr>
              <a:defRPr sz="675">
                <a:latin typeface="+mn-lt"/>
              </a:defRPr>
            </a:lvl4pPr>
            <a:lvl5pPr>
              <a:defRPr sz="675">
                <a:latin typeface="+mn-lt"/>
              </a:defRPr>
            </a:lvl5pPr>
          </a:lstStyle>
          <a:p>
            <a:pPr lvl="0"/>
            <a:r>
              <a:rPr lang="de-AT" dirty="0"/>
              <a:t>Reiter (8 </a:t>
            </a:r>
            <a:r>
              <a:rPr lang="de-AT" dirty="0" err="1"/>
              <a:t>pt</a:t>
            </a:r>
            <a:r>
              <a:rPr lang="de-AT" dirty="0"/>
              <a:t>)</a:t>
            </a:r>
          </a:p>
        </p:txBody>
      </p:sp>
      <p:sp>
        <p:nvSpPr>
          <p:cNvPr id="31" name="Titel 1"/>
          <p:cNvSpPr>
            <a:spLocks noGrp="1"/>
          </p:cNvSpPr>
          <p:nvPr>
            <p:ph type="title"/>
          </p:nvPr>
        </p:nvSpPr>
        <p:spPr>
          <a:xfrm>
            <a:off x="345599" y="463110"/>
            <a:ext cx="5754949" cy="468000"/>
          </a:xfrm>
        </p:spPr>
        <p:txBody>
          <a:bodyPr/>
          <a:lstStyle/>
          <a:p>
            <a:r>
              <a:rPr lang="de-DE" dirty="0"/>
              <a:t>Titelmasterformat durch Klicken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35"/>
          </p:nvPr>
        </p:nvSpPr>
        <p:spPr>
          <a:xfrm>
            <a:off x="4814888" y="1279525"/>
            <a:ext cx="1446212" cy="5540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36"/>
          </p:nvPr>
        </p:nvSpPr>
        <p:spPr>
          <a:xfrm>
            <a:off x="1783467" y="1279525"/>
            <a:ext cx="1446212" cy="5540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37"/>
          </p:nvPr>
        </p:nvSpPr>
        <p:spPr>
          <a:xfrm>
            <a:off x="1782763" y="931863"/>
            <a:ext cx="1446212" cy="33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rgbClr val="005240"/>
                </a:solidFill>
              </a:defRPr>
            </a:lvl1pPr>
            <a:lvl2pPr marL="342900" indent="0">
              <a:buNone/>
              <a:defRPr sz="900" b="1">
                <a:solidFill>
                  <a:srgbClr val="005240"/>
                </a:solidFill>
              </a:defRPr>
            </a:lvl2pPr>
            <a:lvl3pPr marL="685800" indent="0">
              <a:buNone/>
              <a:defRPr sz="900" b="1">
                <a:solidFill>
                  <a:srgbClr val="005240"/>
                </a:solidFill>
              </a:defRPr>
            </a:lvl3pPr>
            <a:lvl4pPr marL="1028700" indent="0">
              <a:buNone/>
              <a:defRPr sz="900" b="1">
                <a:solidFill>
                  <a:srgbClr val="005240"/>
                </a:solidFill>
              </a:defRPr>
            </a:lvl4pPr>
            <a:lvl5pPr marL="1371600" indent="0">
              <a:buNone/>
              <a:defRPr sz="900" b="1">
                <a:solidFill>
                  <a:srgbClr val="005240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5" name="Inhaltsplatzhalter 6"/>
          <p:cNvSpPr>
            <a:spLocks noGrp="1"/>
          </p:cNvSpPr>
          <p:nvPr>
            <p:ph sz="quarter" idx="38"/>
          </p:nvPr>
        </p:nvSpPr>
        <p:spPr>
          <a:xfrm>
            <a:off x="4814888" y="931863"/>
            <a:ext cx="1446212" cy="33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rgbClr val="005240"/>
                </a:solidFill>
              </a:defRPr>
            </a:lvl1pPr>
            <a:lvl2pPr marL="342900" indent="0">
              <a:buNone/>
              <a:defRPr sz="900" b="1">
                <a:solidFill>
                  <a:srgbClr val="005240"/>
                </a:solidFill>
              </a:defRPr>
            </a:lvl2pPr>
            <a:lvl3pPr marL="685800" indent="0">
              <a:buNone/>
              <a:defRPr sz="900" b="1">
                <a:solidFill>
                  <a:srgbClr val="005240"/>
                </a:solidFill>
              </a:defRPr>
            </a:lvl3pPr>
            <a:lvl4pPr marL="1028700" indent="0">
              <a:buNone/>
              <a:defRPr sz="900" b="1">
                <a:solidFill>
                  <a:srgbClr val="005240"/>
                </a:solidFill>
              </a:defRPr>
            </a:lvl4pPr>
            <a:lvl5pPr marL="1371600" indent="0">
              <a:buNone/>
              <a:defRPr sz="900" b="1">
                <a:solidFill>
                  <a:srgbClr val="005240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7" name="Textplatzhalter 2"/>
          <p:cNvSpPr>
            <a:spLocks noGrp="1"/>
          </p:cNvSpPr>
          <p:nvPr>
            <p:ph type="body" sz="quarter" idx="39"/>
          </p:nvPr>
        </p:nvSpPr>
        <p:spPr>
          <a:xfrm>
            <a:off x="2086928" y="3543508"/>
            <a:ext cx="1446212" cy="5540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8" name="Inhaltsplatzhalter 6"/>
          <p:cNvSpPr>
            <a:spLocks noGrp="1"/>
          </p:cNvSpPr>
          <p:nvPr>
            <p:ph sz="quarter" idx="40"/>
          </p:nvPr>
        </p:nvSpPr>
        <p:spPr>
          <a:xfrm>
            <a:off x="2086928" y="3195846"/>
            <a:ext cx="1446212" cy="33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rgbClr val="005240"/>
                </a:solidFill>
              </a:defRPr>
            </a:lvl1pPr>
            <a:lvl2pPr marL="342900" indent="0">
              <a:buNone/>
              <a:defRPr sz="900" b="1">
                <a:solidFill>
                  <a:srgbClr val="005240"/>
                </a:solidFill>
              </a:defRPr>
            </a:lvl2pPr>
            <a:lvl3pPr marL="685800" indent="0">
              <a:buNone/>
              <a:defRPr sz="900" b="1">
                <a:solidFill>
                  <a:srgbClr val="005240"/>
                </a:solidFill>
              </a:defRPr>
            </a:lvl3pPr>
            <a:lvl4pPr marL="1028700" indent="0">
              <a:buNone/>
              <a:defRPr sz="900" b="1">
                <a:solidFill>
                  <a:srgbClr val="005240"/>
                </a:solidFill>
              </a:defRPr>
            </a:lvl4pPr>
            <a:lvl5pPr marL="1371600" indent="0">
              <a:buNone/>
              <a:defRPr sz="900" b="1">
                <a:solidFill>
                  <a:srgbClr val="005240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41"/>
          </p:nvPr>
        </p:nvSpPr>
        <p:spPr>
          <a:xfrm>
            <a:off x="5134928" y="3542873"/>
            <a:ext cx="1446212" cy="5540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35" name="Inhaltsplatzhalter 6"/>
          <p:cNvSpPr>
            <a:spLocks noGrp="1"/>
          </p:cNvSpPr>
          <p:nvPr>
            <p:ph sz="quarter" idx="42"/>
          </p:nvPr>
        </p:nvSpPr>
        <p:spPr>
          <a:xfrm>
            <a:off x="5134928" y="3195211"/>
            <a:ext cx="1446212" cy="33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rgbClr val="005240"/>
                </a:solidFill>
              </a:defRPr>
            </a:lvl1pPr>
            <a:lvl2pPr marL="342900" indent="0">
              <a:buNone/>
              <a:defRPr sz="900" b="1">
                <a:solidFill>
                  <a:srgbClr val="005240"/>
                </a:solidFill>
              </a:defRPr>
            </a:lvl2pPr>
            <a:lvl3pPr marL="685800" indent="0">
              <a:buNone/>
              <a:defRPr sz="900" b="1">
                <a:solidFill>
                  <a:srgbClr val="005240"/>
                </a:solidFill>
              </a:defRPr>
            </a:lvl3pPr>
            <a:lvl4pPr marL="1028700" indent="0">
              <a:buNone/>
              <a:defRPr sz="900" b="1">
                <a:solidFill>
                  <a:srgbClr val="005240"/>
                </a:solidFill>
              </a:defRPr>
            </a:lvl4pPr>
            <a:lvl5pPr marL="1371600" indent="0">
              <a:buNone/>
              <a:defRPr sz="900" b="1">
                <a:solidFill>
                  <a:srgbClr val="005240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cxnSp>
        <p:nvCxnSpPr>
          <p:cNvPr id="37" name="Gerade Verbindung 36"/>
          <p:cNvCxnSpPr/>
          <p:nvPr userDrawn="1"/>
        </p:nvCxnSpPr>
        <p:spPr>
          <a:xfrm>
            <a:off x="0" y="2747210"/>
            <a:ext cx="6858000" cy="2053"/>
          </a:xfrm>
          <a:prstGeom prst="line">
            <a:avLst/>
          </a:prstGeom>
          <a:ln w="25400">
            <a:solidFill>
              <a:srgbClr val="848484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047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1" userDrawn="1">
          <p15:clr>
            <a:srgbClr val="FBAE40"/>
          </p15:clr>
        </p15:guide>
        <p15:guide id="2" orient="horz" pos="293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galerie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 userDrawn="1"/>
        </p:nvSpPr>
        <p:spPr>
          <a:xfrm>
            <a:off x="-441279" y="445599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50" dirty="0"/>
          </a:p>
        </p:txBody>
      </p:sp>
      <p:cxnSp>
        <p:nvCxnSpPr>
          <p:cNvPr id="52" name="Gerade Verbindung 51"/>
          <p:cNvCxnSpPr/>
          <p:nvPr userDrawn="1"/>
        </p:nvCxnSpPr>
        <p:spPr>
          <a:xfrm>
            <a:off x="-215430" y="1170385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/>
          <p:nvPr userDrawn="1"/>
        </p:nvCxnSpPr>
        <p:spPr>
          <a:xfrm>
            <a:off x="-215430" y="3958828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 userDrawn="1"/>
        </p:nvCxnSpPr>
        <p:spPr>
          <a:xfrm>
            <a:off x="-215430" y="1170385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 userDrawn="1"/>
        </p:nvCxnSpPr>
        <p:spPr>
          <a:xfrm>
            <a:off x="-215430" y="3958828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 userDrawn="1"/>
        </p:nvCxnSpPr>
        <p:spPr>
          <a:xfrm>
            <a:off x="-215430" y="860425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 userDrawn="1"/>
        </p:nvCxnSpPr>
        <p:spPr>
          <a:xfrm>
            <a:off x="-215430" y="4637282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45600" y="3260323"/>
            <a:ext cx="1159574" cy="341632"/>
          </a:xfrm>
          <a:prstGeom prst="rect">
            <a:avLst/>
          </a:prstGeom>
        </p:spPr>
        <p:txBody>
          <a:bodyPr vert="horz" wrap="square" lIns="0" anchor="b" anchorCtr="0">
            <a:spAutoFit/>
          </a:bodyPr>
          <a:lstStyle>
            <a:lvl1pPr marL="0" indent="0">
              <a:lnSpc>
                <a:spcPct val="80000"/>
              </a:lnSpc>
              <a:buNone/>
              <a:defRPr sz="900" b="1" baseline="0">
                <a:solidFill>
                  <a:srgbClr val="005240"/>
                </a:solidFill>
                <a:latin typeface="+mn-lt"/>
              </a:defRPr>
            </a:lvl1pPr>
          </a:lstStyle>
          <a:p>
            <a:pPr lvl="0"/>
            <a:r>
              <a:rPr lang="de-AT" dirty="0"/>
              <a:t>Headline Text (9 </a:t>
            </a:r>
            <a:r>
              <a:rPr lang="de-AT" dirty="0" err="1"/>
              <a:t>pt</a:t>
            </a:r>
            <a:r>
              <a:rPr lang="de-AT" dirty="0"/>
              <a:t>)</a:t>
            </a:r>
          </a:p>
          <a:p>
            <a:pPr lvl="0"/>
            <a:r>
              <a:rPr lang="de-AT" dirty="0"/>
              <a:t>Kurzbeschreibung</a:t>
            </a:r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45601" y="3561724"/>
            <a:ext cx="1159574" cy="618631"/>
          </a:xfrm>
          <a:prstGeom prst="rect">
            <a:avLst/>
          </a:prstGeom>
        </p:spPr>
        <p:txBody>
          <a:bodyPr vert="horz" wrap="square" lIns="0" anchor="t" anchorCtr="0">
            <a:spAutoFit/>
          </a:bodyPr>
          <a:lstStyle>
            <a:lvl1pPr marL="66675" indent="-66675">
              <a:lnSpc>
                <a:spcPct val="80000"/>
              </a:lnSpc>
              <a:buFont typeface="Wingdings" charset="2"/>
              <a:buChar char="§"/>
              <a:defRPr sz="900" baseline="0">
                <a:latin typeface="+mn-lt"/>
              </a:defRPr>
            </a:lvl1pPr>
          </a:lstStyle>
          <a:p>
            <a:pPr lvl="0"/>
            <a:r>
              <a:rPr lang="de-AT" dirty="0"/>
              <a:t>Info 1(9pt)</a:t>
            </a:r>
          </a:p>
          <a:p>
            <a:pPr lvl="0"/>
            <a:r>
              <a:rPr lang="de-AT" dirty="0"/>
              <a:t>Info 2</a:t>
            </a:r>
          </a:p>
          <a:p>
            <a:pPr lvl="0"/>
            <a:r>
              <a:rPr lang="de-AT" dirty="0"/>
              <a:t>Info 3</a:t>
            </a:r>
          </a:p>
          <a:p>
            <a:pPr lvl="0"/>
            <a:r>
              <a:rPr lang="de-AT" dirty="0"/>
              <a:t>Info 4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45281" y="1170385"/>
            <a:ext cx="2004220" cy="2004220"/>
          </a:xfrm>
          <a:prstGeom prst="rect">
            <a:avLst/>
          </a:prstGeom>
          <a:solidFill>
            <a:srgbClr val="D9D9D9"/>
          </a:solidFill>
        </p:spPr>
        <p:txBody>
          <a:bodyPr vert="horz"/>
          <a:lstStyle>
            <a:lvl1pPr marL="0" indent="0">
              <a:buNone/>
              <a:defRPr sz="900" baseline="0"/>
            </a:lvl1pPr>
          </a:lstStyle>
          <a:p>
            <a:r>
              <a:rPr lang="de-DE" dirty="0"/>
              <a:t>Hier klicken um ein Bild einzufügen</a:t>
            </a:r>
          </a:p>
        </p:txBody>
      </p:sp>
      <p:sp>
        <p:nvSpPr>
          <p:cNvPr id="30" name="Bildplatzhalter 2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2512020" y="1170385"/>
            <a:ext cx="2004220" cy="2004220"/>
          </a:xfrm>
          <a:prstGeom prst="rect">
            <a:avLst/>
          </a:prstGeom>
          <a:solidFill>
            <a:srgbClr val="D9D9D9"/>
          </a:solidFill>
        </p:spPr>
        <p:txBody>
          <a:bodyPr vert="horz"/>
          <a:lstStyle>
            <a:lvl1pPr marL="0" indent="0">
              <a:buNone/>
              <a:defRPr sz="900" baseline="0"/>
            </a:lvl1pPr>
          </a:lstStyle>
          <a:p>
            <a:r>
              <a:rPr lang="de-DE" dirty="0"/>
              <a:t>Hier klicken um ein Bild einzufügen</a:t>
            </a:r>
          </a:p>
        </p:txBody>
      </p:sp>
      <p:sp>
        <p:nvSpPr>
          <p:cNvPr id="31" name="Bildplatzhalter 2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678759" y="1170385"/>
            <a:ext cx="2004220" cy="2004220"/>
          </a:xfrm>
          <a:prstGeom prst="rect">
            <a:avLst/>
          </a:prstGeom>
          <a:solidFill>
            <a:srgbClr val="D9D9D9"/>
          </a:solidFill>
        </p:spPr>
        <p:txBody>
          <a:bodyPr vert="horz"/>
          <a:lstStyle>
            <a:lvl1pPr marL="0" indent="0">
              <a:buNone/>
              <a:defRPr sz="900" baseline="0"/>
            </a:lvl1pPr>
          </a:lstStyle>
          <a:p>
            <a:r>
              <a:rPr lang="de-DE" dirty="0"/>
              <a:t>Hier klicken um ein Bild einzufügen</a:t>
            </a:r>
          </a:p>
        </p:txBody>
      </p:sp>
      <p:sp>
        <p:nvSpPr>
          <p:cNvPr id="32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2512020" y="3260323"/>
            <a:ext cx="1159574" cy="341632"/>
          </a:xfrm>
          <a:prstGeom prst="rect">
            <a:avLst/>
          </a:prstGeom>
        </p:spPr>
        <p:txBody>
          <a:bodyPr vert="horz" wrap="square" lIns="0" anchor="b" anchorCtr="0">
            <a:spAutoFit/>
          </a:bodyPr>
          <a:lstStyle>
            <a:lvl1pPr marL="0" indent="0">
              <a:lnSpc>
                <a:spcPct val="80000"/>
              </a:lnSpc>
              <a:buNone/>
              <a:defRPr sz="900" b="1" baseline="0">
                <a:solidFill>
                  <a:srgbClr val="005240"/>
                </a:solidFill>
                <a:latin typeface="+mn-lt"/>
              </a:defRPr>
            </a:lvl1pPr>
          </a:lstStyle>
          <a:p>
            <a:pPr lvl="0"/>
            <a:r>
              <a:rPr lang="de-AT" dirty="0"/>
              <a:t>Headline Text (9 </a:t>
            </a:r>
            <a:r>
              <a:rPr lang="de-AT" dirty="0" err="1"/>
              <a:t>pt</a:t>
            </a:r>
            <a:r>
              <a:rPr lang="de-AT" dirty="0"/>
              <a:t>)</a:t>
            </a:r>
          </a:p>
          <a:p>
            <a:pPr lvl="0"/>
            <a:r>
              <a:rPr lang="de-AT" dirty="0"/>
              <a:t>Kurzbeschreibung</a:t>
            </a:r>
          </a:p>
        </p:txBody>
      </p:sp>
      <p:sp>
        <p:nvSpPr>
          <p:cNvPr id="33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512021" y="3561724"/>
            <a:ext cx="1159574" cy="618631"/>
          </a:xfrm>
          <a:prstGeom prst="rect">
            <a:avLst/>
          </a:prstGeom>
        </p:spPr>
        <p:txBody>
          <a:bodyPr vert="horz" wrap="square" lIns="0" anchor="t" anchorCtr="0">
            <a:spAutoFit/>
          </a:bodyPr>
          <a:lstStyle>
            <a:lvl1pPr marL="66675" indent="-66675">
              <a:lnSpc>
                <a:spcPct val="80000"/>
              </a:lnSpc>
              <a:buFont typeface="Wingdings" charset="2"/>
              <a:buChar char="§"/>
              <a:defRPr sz="900" baseline="0">
                <a:latin typeface="+mn-lt"/>
              </a:defRPr>
            </a:lvl1pPr>
          </a:lstStyle>
          <a:p>
            <a:pPr lvl="0"/>
            <a:r>
              <a:rPr lang="de-AT" dirty="0"/>
              <a:t>Info 1(9pt)</a:t>
            </a:r>
          </a:p>
          <a:p>
            <a:pPr lvl="0"/>
            <a:r>
              <a:rPr lang="de-AT" dirty="0"/>
              <a:t>Info 2</a:t>
            </a:r>
          </a:p>
          <a:p>
            <a:pPr lvl="0"/>
            <a:r>
              <a:rPr lang="de-AT" dirty="0"/>
              <a:t>Info 3</a:t>
            </a:r>
          </a:p>
          <a:p>
            <a:pPr lvl="0"/>
            <a:r>
              <a:rPr lang="de-AT" dirty="0"/>
              <a:t>Info 4</a:t>
            </a:r>
          </a:p>
        </p:txBody>
      </p:sp>
      <p:sp>
        <p:nvSpPr>
          <p:cNvPr id="34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678759" y="3260323"/>
            <a:ext cx="1159574" cy="341632"/>
          </a:xfrm>
          <a:prstGeom prst="rect">
            <a:avLst/>
          </a:prstGeom>
        </p:spPr>
        <p:txBody>
          <a:bodyPr vert="horz" wrap="square" lIns="0" anchor="b" anchorCtr="0">
            <a:spAutoFit/>
          </a:bodyPr>
          <a:lstStyle>
            <a:lvl1pPr marL="0" indent="0">
              <a:lnSpc>
                <a:spcPct val="80000"/>
              </a:lnSpc>
              <a:buNone/>
              <a:defRPr sz="900" b="1" baseline="0">
                <a:solidFill>
                  <a:srgbClr val="005240"/>
                </a:solidFill>
                <a:latin typeface="+mn-lt"/>
              </a:defRPr>
            </a:lvl1pPr>
          </a:lstStyle>
          <a:p>
            <a:pPr lvl="0"/>
            <a:r>
              <a:rPr lang="de-AT" dirty="0"/>
              <a:t>Headline Text (9 </a:t>
            </a:r>
            <a:r>
              <a:rPr lang="de-AT" dirty="0" err="1"/>
              <a:t>pt</a:t>
            </a:r>
            <a:r>
              <a:rPr lang="de-AT" dirty="0"/>
              <a:t>)</a:t>
            </a:r>
          </a:p>
          <a:p>
            <a:pPr lvl="0"/>
            <a:r>
              <a:rPr lang="de-AT" dirty="0"/>
              <a:t>Kurzbeschreibung</a:t>
            </a:r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678759" y="3561724"/>
            <a:ext cx="1159574" cy="618631"/>
          </a:xfrm>
          <a:prstGeom prst="rect">
            <a:avLst/>
          </a:prstGeom>
        </p:spPr>
        <p:txBody>
          <a:bodyPr vert="horz" wrap="square" lIns="0" anchor="t" anchorCtr="0">
            <a:spAutoFit/>
          </a:bodyPr>
          <a:lstStyle>
            <a:lvl1pPr marL="66675" indent="-66675">
              <a:lnSpc>
                <a:spcPct val="80000"/>
              </a:lnSpc>
              <a:buFont typeface="Wingdings" charset="2"/>
              <a:buChar char="§"/>
              <a:defRPr sz="900" baseline="0">
                <a:latin typeface="+mn-lt"/>
              </a:defRPr>
            </a:lvl1pPr>
          </a:lstStyle>
          <a:p>
            <a:pPr lvl="0"/>
            <a:r>
              <a:rPr lang="de-AT" dirty="0"/>
              <a:t>Info 1(9pt)</a:t>
            </a:r>
          </a:p>
          <a:p>
            <a:pPr lvl="0"/>
            <a:r>
              <a:rPr lang="de-AT" dirty="0"/>
              <a:t>Info 2</a:t>
            </a:r>
          </a:p>
          <a:p>
            <a:pPr lvl="0"/>
            <a:r>
              <a:rPr lang="de-AT" dirty="0"/>
              <a:t>Info 3</a:t>
            </a:r>
          </a:p>
          <a:p>
            <a:pPr lvl="0"/>
            <a:r>
              <a:rPr lang="de-AT" dirty="0"/>
              <a:t>Info 4</a:t>
            </a:r>
          </a:p>
        </p:txBody>
      </p:sp>
      <p:sp>
        <p:nvSpPr>
          <p:cNvPr id="26" name="Textplatzhalter 17">
            <a:extLst>
              <a:ext uri="{FF2B5EF4-FFF2-40B4-BE49-F238E27FC236}">
                <a16:creationId xmlns:a16="http://schemas.microsoft.com/office/drawing/2014/main" id="{E49CBD1B-17EC-8947-8D5D-C3EC419402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5281" y="134353"/>
            <a:ext cx="2152650" cy="1668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800" cap="all" baseline="0">
                <a:solidFill>
                  <a:srgbClr val="6C6C6C"/>
                </a:solidFill>
                <a:latin typeface="+mn-lt"/>
              </a:defRPr>
            </a:lvl1pPr>
            <a:lvl2pPr>
              <a:defRPr sz="675">
                <a:latin typeface="+mn-lt"/>
              </a:defRPr>
            </a:lvl2pPr>
            <a:lvl3pPr>
              <a:defRPr sz="675">
                <a:latin typeface="+mn-lt"/>
              </a:defRPr>
            </a:lvl3pPr>
            <a:lvl4pPr>
              <a:defRPr sz="675">
                <a:latin typeface="+mn-lt"/>
              </a:defRPr>
            </a:lvl4pPr>
            <a:lvl5pPr>
              <a:defRPr sz="675">
                <a:latin typeface="+mn-lt"/>
              </a:defRPr>
            </a:lvl5pPr>
          </a:lstStyle>
          <a:p>
            <a:pPr lvl="0"/>
            <a:r>
              <a:rPr lang="de-AT" dirty="0"/>
              <a:t>Reiter (8 </a:t>
            </a:r>
            <a:r>
              <a:rPr lang="de-AT" dirty="0" err="1"/>
              <a:t>pt</a:t>
            </a:r>
            <a:r>
              <a:rPr lang="de-AT" dirty="0"/>
              <a:t>)</a:t>
            </a:r>
          </a:p>
        </p:txBody>
      </p:sp>
      <p:sp>
        <p:nvSpPr>
          <p:cNvPr id="27" name="Textplatzhalter 12">
            <a:extLst>
              <a:ext uri="{FF2B5EF4-FFF2-40B4-BE49-F238E27FC236}">
                <a16:creationId xmlns:a16="http://schemas.microsoft.com/office/drawing/2014/main" id="{D287CAB3-F252-6346-ADB3-BF476780FA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601" y="4442236"/>
            <a:ext cx="5530937" cy="348013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lnSpc>
                <a:spcPts val="900"/>
              </a:lnSpc>
              <a:buNone/>
              <a:defRPr sz="800" baseline="0">
                <a:solidFill>
                  <a:srgbClr val="6C6C6C"/>
                </a:solidFill>
              </a:defRPr>
            </a:lvl1pPr>
          </a:lstStyle>
          <a:p>
            <a:pPr lvl="0"/>
            <a:r>
              <a:rPr lang="de-DE" dirty="0"/>
              <a:t>Platz für Fußleisten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421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galerie 1 Bil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 userDrawn="1"/>
        </p:nvSpPr>
        <p:spPr>
          <a:xfrm>
            <a:off x="-441279" y="445599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50" dirty="0"/>
          </a:p>
        </p:txBody>
      </p:sp>
      <p:cxnSp>
        <p:nvCxnSpPr>
          <p:cNvPr id="52" name="Gerade Verbindung 51"/>
          <p:cNvCxnSpPr/>
          <p:nvPr userDrawn="1"/>
        </p:nvCxnSpPr>
        <p:spPr>
          <a:xfrm>
            <a:off x="-215430" y="1170385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/>
          <p:nvPr userDrawn="1"/>
        </p:nvCxnSpPr>
        <p:spPr>
          <a:xfrm>
            <a:off x="-215430" y="3958828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 userDrawn="1"/>
        </p:nvCxnSpPr>
        <p:spPr>
          <a:xfrm>
            <a:off x="-215430" y="1170385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 userDrawn="1"/>
        </p:nvCxnSpPr>
        <p:spPr>
          <a:xfrm>
            <a:off x="-215430" y="3958828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 userDrawn="1"/>
        </p:nvCxnSpPr>
        <p:spPr>
          <a:xfrm>
            <a:off x="-215430" y="860425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 userDrawn="1"/>
        </p:nvCxnSpPr>
        <p:spPr>
          <a:xfrm>
            <a:off x="-215430" y="4637282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Bildplatzhalter 2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45280" y="855663"/>
            <a:ext cx="3644014" cy="3644014"/>
          </a:xfrm>
          <a:prstGeom prst="rect">
            <a:avLst/>
          </a:prstGeom>
          <a:solidFill>
            <a:srgbClr val="D9D9D9"/>
          </a:solidFill>
        </p:spPr>
        <p:txBody>
          <a:bodyPr vert="horz"/>
          <a:lstStyle>
            <a:lvl1pPr marL="0" indent="0">
              <a:buNone/>
              <a:defRPr sz="900" baseline="0"/>
            </a:lvl1pPr>
          </a:lstStyle>
          <a:p>
            <a:r>
              <a:rPr lang="de-DE" dirty="0"/>
              <a:t>Hier klicken um ein Bild einzufügen</a:t>
            </a:r>
          </a:p>
        </p:txBody>
      </p:sp>
      <p:sp>
        <p:nvSpPr>
          <p:cNvPr id="16" name="Textplatzhalter 17">
            <a:extLst>
              <a:ext uri="{FF2B5EF4-FFF2-40B4-BE49-F238E27FC236}">
                <a16:creationId xmlns:a16="http://schemas.microsoft.com/office/drawing/2014/main" id="{8214049E-B4FE-9349-83F6-BBF116D29F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5281" y="134353"/>
            <a:ext cx="2152650" cy="1668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800" cap="all" baseline="0">
                <a:solidFill>
                  <a:srgbClr val="6C6C6C"/>
                </a:solidFill>
                <a:latin typeface="+mn-lt"/>
              </a:defRPr>
            </a:lvl1pPr>
            <a:lvl2pPr>
              <a:defRPr sz="675">
                <a:latin typeface="+mn-lt"/>
              </a:defRPr>
            </a:lvl2pPr>
            <a:lvl3pPr>
              <a:defRPr sz="675">
                <a:latin typeface="+mn-lt"/>
              </a:defRPr>
            </a:lvl3pPr>
            <a:lvl4pPr>
              <a:defRPr sz="675">
                <a:latin typeface="+mn-lt"/>
              </a:defRPr>
            </a:lvl4pPr>
            <a:lvl5pPr>
              <a:defRPr sz="675">
                <a:latin typeface="+mn-lt"/>
              </a:defRPr>
            </a:lvl5pPr>
          </a:lstStyle>
          <a:p>
            <a:pPr lvl="0"/>
            <a:r>
              <a:rPr lang="de-AT" dirty="0"/>
              <a:t>Reiter (8 </a:t>
            </a:r>
            <a:r>
              <a:rPr lang="de-AT" dirty="0" err="1"/>
              <a:t>pt</a:t>
            </a:r>
            <a:r>
              <a:rPr lang="de-AT" dirty="0"/>
              <a:t>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</a:t>
            </a:r>
            <a:endParaRPr lang="en-US" dirty="0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088025" y="3578340"/>
            <a:ext cx="2012524" cy="325795"/>
          </a:xfrm>
          <a:prstGeom prst="rect">
            <a:avLst/>
          </a:prstGeom>
        </p:spPr>
        <p:txBody>
          <a:bodyPr vert="horz" wrap="square" lIns="0" anchor="b" anchorCtr="0">
            <a:spAutoFit/>
          </a:bodyPr>
          <a:lstStyle>
            <a:lvl1pPr marL="0" indent="0" algn="l" defTabSz="342900" rtl="0" eaLnBrk="1" latinLnBrk="0" hangingPunct="1">
              <a:lnSpc>
                <a:spcPts val="900"/>
              </a:lnSpc>
              <a:spcBef>
                <a:spcPts val="0"/>
              </a:spcBef>
              <a:buFont typeface="Arial"/>
              <a:buNone/>
              <a:defRPr lang="de-AT" sz="900" b="1" kern="1200" baseline="0" dirty="0">
                <a:solidFill>
                  <a:srgbClr val="00524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AT" dirty="0"/>
              <a:t>Headline Text (9 </a:t>
            </a:r>
            <a:r>
              <a:rPr lang="de-AT" dirty="0" err="1"/>
              <a:t>pt</a:t>
            </a:r>
            <a:r>
              <a:rPr lang="de-AT" dirty="0"/>
              <a:t>)</a:t>
            </a:r>
          </a:p>
          <a:p>
            <a:pPr lvl="0"/>
            <a:r>
              <a:rPr lang="de-AT" dirty="0"/>
              <a:t>Kurzbeschreibung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088023" y="3914170"/>
            <a:ext cx="2012525" cy="553998"/>
          </a:xfrm>
          <a:prstGeom prst="rect">
            <a:avLst/>
          </a:prstGeom>
        </p:spPr>
        <p:txBody>
          <a:bodyPr vert="horz" wrap="square" lIns="0" anchor="t" anchorCtr="0">
            <a:spAutoFit/>
          </a:bodyPr>
          <a:lstStyle>
            <a:lvl1pPr marL="0" indent="0" algn="l" defTabSz="342900" rtl="0" eaLnBrk="1" latinLnBrk="0" hangingPunct="1">
              <a:lnSpc>
                <a:spcPts val="900"/>
              </a:lnSpc>
              <a:spcBef>
                <a:spcPts val="0"/>
              </a:spcBef>
              <a:buFont typeface="Wingdings" charset="2"/>
              <a:buNone/>
              <a:defRPr lang="de-AT" sz="90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AT" dirty="0"/>
              <a:t>Info 1(9pt)</a:t>
            </a:r>
          </a:p>
          <a:p>
            <a:pPr lvl="0"/>
            <a:r>
              <a:rPr lang="de-AT" dirty="0"/>
              <a:t>Info 2</a:t>
            </a:r>
          </a:p>
          <a:p>
            <a:pPr lvl="0"/>
            <a:r>
              <a:rPr lang="de-AT" dirty="0"/>
              <a:t>Info 3</a:t>
            </a:r>
          </a:p>
          <a:p>
            <a:pPr lvl="0"/>
            <a:r>
              <a:rPr lang="de-AT" dirty="0"/>
              <a:t>Info 4</a:t>
            </a:r>
          </a:p>
        </p:txBody>
      </p:sp>
    </p:spTree>
    <p:extLst>
      <p:ext uri="{BB962C8B-B14F-4D97-AF65-F5344CB8AC3E}">
        <p14:creationId xmlns:p14="http://schemas.microsoft.com/office/powerpoint/2010/main" val="276729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galerie 1 Bil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 userDrawn="1"/>
        </p:nvSpPr>
        <p:spPr>
          <a:xfrm>
            <a:off x="-441279" y="445599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50" dirty="0"/>
          </a:p>
        </p:txBody>
      </p:sp>
      <p:cxnSp>
        <p:nvCxnSpPr>
          <p:cNvPr id="52" name="Gerade Verbindung 51"/>
          <p:cNvCxnSpPr/>
          <p:nvPr userDrawn="1"/>
        </p:nvCxnSpPr>
        <p:spPr>
          <a:xfrm>
            <a:off x="-215430" y="1170385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/>
          <p:nvPr userDrawn="1"/>
        </p:nvCxnSpPr>
        <p:spPr>
          <a:xfrm>
            <a:off x="-215430" y="3958828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 userDrawn="1"/>
        </p:nvCxnSpPr>
        <p:spPr>
          <a:xfrm>
            <a:off x="-215430" y="1170385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 userDrawn="1"/>
        </p:nvCxnSpPr>
        <p:spPr>
          <a:xfrm>
            <a:off x="-215430" y="3958828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 userDrawn="1"/>
        </p:nvCxnSpPr>
        <p:spPr>
          <a:xfrm>
            <a:off x="-215430" y="860425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 userDrawn="1"/>
        </p:nvCxnSpPr>
        <p:spPr>
          <a:xfrm>
            <a:off x="-215430" y="4637282"/>
            <a:ext cx="133862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Bildplatzhalter 2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45280" y="336457"/>
            <a:ext cx="4163220" cy="4163220"/>
          </a:xfrm>
          <a:prstGeom prst="rect">
            <a:avLst/>
          </a:prstGeom>
          <a:solidFill>
            <a:srgbClr val="D9D9D9"/>
          </a:solidFill>
        </p:spPr>
        <p:txBody>
          <a:bodyPr vert="horz"/>
          <a:lstStyle>
            <a:lvl1pPr marL="0" indent="0">
              <a:buNone/>
              <a:defRPr sz="900" baseline="0"/>
            </a:lvl1pPr>
          </a:lstStyle>
          <a:p>
            <a:r>
              <a:rPr lang="de-DE" dirty="0"/>
              <a:t>Hier klicken um ein Bild einzufügen</a:t>
            </a:r>
          </a:p>
        </p:txBody>
      </p:sp>
      <p:sp>
        <p:nvSpPr>
          <p:cNvPr id="15" name="Textplatzhalter 17">
            <a:extLst>
              <a:ext uri="{FF2B5EF4-FFF2-40B4-BE49-F238E27FC236}">
                <a16:creationId xmlns:a16="http://schemas.microsoft.com/office/drawing/2014/main" id="{14F59C54-A9E4-A548-B835-BC9DBA7A41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5281" y="134353"/>
            <a:ext cx="2152650" cy="1668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800" cap="all" baseline="0">
                <a:solidFill>
                  <a:srgbClr val="6C6C6C"/>
                </a:solidFill>
                <a:latin typeface="+mn-lt"/>
              </a:defRPr>
            </a:lvl1pPr>
            <a:lvl2pPr>
              <a:defRPr sz="675">
                <a:latin typeface="+mn-lt"/>
              </a:defRPr>
            </a:lvl2pPr>
            <a:lvl3pPr>
              <a:defRPr sz="675">
                <a:latin typeface="+mn-lt"/>
              </a:defRPr>
            </a:lvl3pPr>
            <a:lvl4pPr>
              <a:defRPr sz="675">
                <a:latin typeface="+mn-lt"/>
              </a:defRPr>
            </a:lvl4pPr>
            <a:lvl5pPr>
              <a:defRPr sz="675">
                <a:latin typeface="+mn-lt"/>
              </a:defRPr>
            </a:lvl5pPr>
          </a:lstStyle>
          <a:p>
            <a:pPr lvl="0"/>
            <a:r>
              <a:rPr lang="de-AT" dirty="0"/>
              <a:t>Reiter (8 </a:t>
            </a:r>
            <a:r>
              <a:rPr lang="de-AT" dirty="0" err="1"/>
              <a:t>pt</a:t>
            </a:r>
            <a:r>
              <a:rPr lang="de-AT" dirty="0"/>
              <a:t>)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02375" y="3587865"/>
            <a:ext cx="1446704" cy="325795"/>
          </a:xfrm>
          <a:prstGeom prst="rect">
            <a:avLst/>
          </a:prstGeom>
        </p:spPr>
        <p:txBody>
          <a:bodyPr vert="horz" wrap="square" lIns="0" anchor="b" anchorCtr="0">
            <a:spAutoFit/>
          </a:bodyPr>
          <a:lstStyle>
            <a:lvl1pPr marL="0" indent="0" algn="l" defTabSz="342900" rtl="0" eaLnBrk="1" latinLnBrk="0" hangingPunct="1">
              <a:lnSpc>
                <a:spcPts val="900"/>
              </a:lnSpc>
              <a:spcBef>
                <a:spcPts val="0"/>
              </a:spcBef>
              <a:buFont typeface="Arial"/>
              <a:buNone/>
              <a:defRPr lang="de-AT" sz="900" b="1" kern="1200" baseline="0" dirty="0">
                <a:solidFill>
                  <a:srgbClr val="00524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AT" dirty="0"/>
              <a:t>Headline Text (9 </a:t>
            </a:r>
            <a:r>
              <a:rPr lang="de-AT" dirty="0" err="1"/>
              <a:t>pt</a:t>
            </a:r>
            <a:r>
              <a:rPr lang="de-AT" dirty="0"/>
              <a:t>)</a:t>
            </a:r>
          </a:p>
          <a:p>
            <a:pPr lvl="0"/>
            <a:r>
              <a:rPr lang="de-AT" dirty="0"/>
              <a:t>Kurzbeschreibung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02373" y="3923695"/>
            <a:ext cx="1446706" cy="553998"/>
          </a:xfrm>
          <a:prstGeom prst="rect">
            <a:avLst/>
          </a:prstGeom>
        </p:spPr>
        <p:txBody>
          <a:bodyPr vert="horz" wrap="square" lIns="0" anchor="t" anchorCtr="0">
            <a:spAutoFit/>
          </a:bodyPr>
          <a:lstStyle>
            <a:lvl1pPr marL="0" indent="0" algn="l" defTabSz="342900" rtl="0" eaLnBrk="1" latinLnBrk="0" hangingPunct="1">
              <a:lnSpc>
                <a:spcPts val="900"/>
              </a:lnSpc>
              <a:spcBef>
                <a:spcPts val="0"/>
              </a:spcBef>
              <a:buFont typeface="Wingdings" charset="2"/>
              <a:buNone/>
              <a:defRPr lang="de-AT" sz="90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AT" dirty="0"/>
              <a:t>Info 1(9pt)</a:t>
            </a:r>
          </a:p>
          <a:p>
            <a:pPr lvl="0"/>
            <a:r>
              <a:rPr lang="de-AT" dirty="0"/>
              <a:t>Info 2</a:t>
            </a:r>
          </a:p>
          <a:p>
            <a:pPr lvl="0"/>
            <a:r>
              <a:rPr lang="de-AT" dirty="0"/>
              <a:t>Info 3</a:t>
            </a:r>
          </a:p>
          <a:p>
            <a:pPr lvl="0"/>
            <a:r>
              <a:rPr lang="de-AT" dirty="0"/>
              <a:t>Info 4</a:t>
            </a:r>
          </a:p>
        </p:txBody>
      </p:sp>
    </p:spTree>
    <p:extLst>
      <p:ext uri="{BB962C8B-B14F-4D97-AF65-F5344CB8AC3E}">
        <p14:creationId xmlns:p14="http://schemas.microsoft.com/office/powerpoint/2010/main" val="62457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10"/>
          <p:cNvCxnSpPr>
            <a:cxnSpLocks/>
          </p:cNvCxnSpPr>
          <p:nvPr userDrawn="1"/>
        </p:nvCxnSpPr>
        <p:spPr>
          <a:xfrm>
            <a:off x="345600" y="4847100"/>
            <a:ext cx="6350475" cy="0"/>
          </a:xfrm>
          <a:prstGeom prst="line">
            <a:avLst/>
          </a:prstGeom>
          <a:ln w="12700">
            <a:solidFill>
              <a:srgbClr val="0052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3"/>
          <p:cNvSpPr txBox="1">
            <a:spLocks/>
          </p:cNvSpPr>
          <p:nvPr userDrawn="1"/>
        </p:nvSpPr>
        <p:spPr>
          <a:xfrm>
            <a:off x="5083969" y="4892745"/>
            <a:ext cx="1600200" cy="1301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800" dirty="0">
                <a:solidFill>
                  <a:schemeClr val="tx1">
                    <a:tint val="75000"/>
                  </a:schemeClr>
                </a:solidFill>
              </a:rPr>
              <a:t>16.01.2025</a:t>
            </a:r>
          </a:p>
          <a:p>
            <a:pPr algn="r"/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extfeld 1"/>
          <p:cNvSpPr txBox="1"/>
          <p:nvPr userDrawn="1"/>
        </p:nvSpPr>
        <p:spPr>
          <a:xfrm>
            <a:off x="5750719" y="4696763"/>
            <a:ext cx="933450" cy="123111"/>
          </a:xfrm>
          <a:prstGeom prst="rect">
            <a:avLst/>
          </a:prstGeom>
          <a:noFill/>
        </p:spPr>
        <p:txBody>
          <a:bodyPr wrap="square" tIns="0" rIns="0" bIns="0" rtlCol="0">
            <a:spAutoFit/>
          </a:bodyPr>
          <a:lstStyle/>
          <a:p>
            <a:pPr algn="r"/>
            <a:fld id="{3CF8D8B0-01FE-3F40-B703-066E8CEA6BA8}" type="slidenum">
              <a:rPr lang="de-DE" sz="800" smtClean="0">
                <a:solidFill>
                  <a:srgbClr val="898989"/>
                </a:solidFill>
              </a:rPr>
              <a:pPr algn="r"/>
              <a:t>‹Nr.›</a:t>
            </a:fld>
            <a:endParaRPr lang="de-DE" sz="800" dirty="0">
              <a:solidFill>
                <a:srgbClr val="898989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522955A-9477-0243-A4C2-F3E82C7C917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075" y="160088"/>
            <a:ext cx="540000" cy="540000"/>
          </a:xfrm>
          <a:prstGeom prst="rect">
            <a:avLst/>
          </a:prstGeom>
        </p:spPr>
      </p:pic>
      <p:sp>
        <p:nvSpPr>
          <p:cNvPr id="9" name="Titelplatzhalter 15"/>
          <p:cNvSpPr>
            <a:spLocks noGrp="1"/>
          </p:cNvSpPr>
          <p:nvPr>
            <p:ph type="title"/>
          </p:nvPr>
        </p:nvSpPr>
        <p:spPr>
          <a:xfrm>
            <a:off x="345599" y="463110"/>
            <a:ext cx="5754949" cy="468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12" name="Datumsplatzhalter 3"/>
          <p:cNvSpPr txBox="1">
            <a:spLocks/>
          </p:cNvSpPr>
          <p:nvPr userDrawn="1"/>
        </p:nvSpPr>
        <p:spPr>
          <a:xfrm>
            <a:off x="345598" y="4892744"/>
            <a:ext cx="2527255" cy="1301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>
                <a:solidFill>
                  <a:schemeClr val="tx1">
                    <a:tint val="75000"/>
                  </a:schemeClr>
                </a:solidFill>
              </a:rPr>
              <a:t>UBM Development AG -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31102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7" r:id="rId2"/>
    <p:sldLayoutId id="2147483726" r:id="rId3"/>
    <p:sldLayoutId id="2147483688" r:id="rId4"/>
    <p:sldLayoutId id="2147483689" r:id="rId5"/>
    <p:sldLayoutId id="2147483694" r:id="rId6"/>
    <p:sldLayoutId id="2147483692" r:id="rId7"/>
    <p:sldLayoutId id="2147483717" r:id="rId8"/>
    <p:sldLayoutId id="2147483718" r:id="rId9"/>
    <p:sldLayoutId id="2147483693" r:id="rId10"/>
    <p:sldLayoutId id="2147483687" r:id="rId11"/>
  </p:sldLayoutIdLst>
  <p:hf sldNum="0" hdr="0" dt="0"/>
  <p:txStyles>
    <p:titleStyle>
      <a:lvl1pPr algn="l" defTabSz="342900" rtl="0" eaLnBrk="1" latinLnBrk="0" hangingPunct="1">
        <a:spcBef>
          <a:spcPct val="0"/>
        </a:spcBef>
        <a:buNone/>
        <a:defRPr sz="2000" kern="1200">
          <a:solidFill>
            <a:srgbClr val="005240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160" userDrawn="1">
          <p15:clr>
            <a:srgbClr val="F26B43"/>
          </p15:clr>
        </p15:guide>
        <p15:guide id="3" orient="horz" pos="441" userDrawn="1">
          <p15:clr>
            <a:srgbClr val="F26B43"/>
          </p15:clr>
        </p15:guide>
        <p15:guide id="4" pos="221" userDrawn="1">
          <p15:clr>
            <a:srgbClr val="F26B43"/>
          </p15:clr>
        </p15:guide>
        <p15:guide id="5" orient="horz" pos="3049" userDrawn="1">
          <p15:clr>
            <a:srgbClr val="F26B43"/>
          </p15:clr>
        </p15:guide>
        <p15:guide id="6" pos="4218" userDrawn="1">
          <p15:clr>
            <a:srgbClr val="F26B43"/>
          </p15:clr>
        </p15:guide>
        <p15:guide id="7" orient="horz" pos="100" userDrawn="1">
          <p15:clr>
            <a:srgbClr val="F26B43"/>
          </p15:clr>
        </p15:guide>
        <p15:guide id="8" orient="horz" pos="3003" userDrawn="1">
          <p15:clr>
            <a:srgbClr val="F26B43"/>
          </p15:clr>
        </p15:guide>
        <p15:guide id="9" pos="38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08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24" r:id="rId2"/>
    <p:sldLayoutId id="2147483722" r:id="rId3"/>
    <p:sldLayoutId id="2147483714" r:id="rId4"/>
    <p:sldLayoutId id="2147483725" r:id="rId5"/>
    <p:sldLayoutId id="2147483723" r:id="rId6"/>
    <p:sldLayoutId id="2147483715" r:id="rId7"/>
    <p:sldLayoutId id="2147483716" r:id="rId8"/>
    <p:sldLayoutId id="2147483719" r:id="rId9"/>
    <p:sldLayoutId id="2147483720" r:id="rId10"/>
  </p:sldLayoutIdLst>
  <p:hf sldNum="0" hdr="0" dt="0"/>
  <p:txStyles>
    <p:titleStyle>
      <a:lvl1pPr algn="l" defTabSz="342900" rtl="0" eaLnBrk="1" latinLnBrk="0" hangingPunct="1">
        <a:spcBef>
          <a:spcPct val="0"/>
        </a:spcBef>
        <a:buNone/>
        <a:defRPr sz="1500" kern="1200">
          <a:solidFill>
            <a:srgbClr val="08423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9" userDrawn="1">
          <p15:clr>
            <a:srgbClr val="F26B43"/>
          </p15:clr>
        </p15:guide>
        <p15:guide id="2" orient="horz" pos="123" userDrawn="1">
          <p15:clr>
            <a:srgbClr val="F26B43"/>
          </p15:clr>
        </p15:guide>
        <p15:guide id="3" orient="horz" pos="690" userDrawn="1">
          <p15:clr>
            <a:srgbClr val="F26B43"/>
          </p15:clr>
        </p15:guide>
        <p15:guide id="4" orient="horz" pos="645" userDrawn="1">
          <p15:clr>
            <a:srgbClr val="F26B43"/>
          </p15:clr>
        </p15:guide>
        <p15:guide id="5" orient="horz" pos="2232" userDrawn="1">
          <p15:clr>
            <a:srgbClr val="F26B43"/>
          </p15:clr>
        </p15:guide>
        <p15:guide id="6" pos="221" userDrawn="1">
          <p15:clr>
            <a:srgbClr val="F26B43"/>
          </p15:clr>
        </p15:guide>
        <p15:guide id="7" pos="3810" userDrawn="1">
          <p15:clr>
            <a:srgbClr val="F26B43"/>
          </p15:clr>
        </p15:guide>
        <p15:guide id="8" pos="4247" userDrawn="1">
          <p15:clr>
            <a:srgbClr val="F26B43"/>
          </p15:clr>
        </p15:guide>
        <p15:guide id="9" pos="4201" userDrawn="1">
          <p15:clr>
            <a:srgbClr val="F26B43"/>
          </p15:clr>
        </p15:guide>
        <p15:guide id="10" orient="horz" pos="16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sv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9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6.png"/><Relationship Id="rId7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fi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customXml" Target="../ink/ink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customXml" Target="../ink/ink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4609E37-CDC3-764F-9279-96CBADC53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38" y="3890634"/>
            <a:ext cx="6436689" cy="27308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dirty="0">
                <a:latin typeface="+mn-lt"/>
                <a:ea typeface="+mn-ea"/>
                <a:cs typeface="+mn-cs"/>
              </a:rPr>
              <a:t>Bernhard Egert – Head </a:t>
            </a:r>
            <a:r>
              <a:rPr lang="de-DE" sz="1600" dirty="0" err="1">
                <a:latin typeface="+mn-lt"/>
                <a:ea typeface="+mn-ea"/>
                <a:cs typeface="+mn-cs"/>
              </a:rPr>
              <a:t>of</a:t>
            </a:r>
            <a:r>
              <a:rPr lang="de-DE" sz="1600" dirty="0">
                <a:latin typeface="+mn-lt"/>
                <a:ea typeface="+mn-ea"/>
                <a:cs typeface="+mn-cs"/>
              </a:rPr>
              <a:t> Timber Construction und GF UBM D GmbH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383B165-B2CD-AE46-A943-0BBF730324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836" y="4274288"/>
            <a:ext cx="6507163" cy="36871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5. Immobilienstammtisch Innsbruck                             16. Jänner 2025</a:t>
            </a:r>
          </a:p>
        </p:txBody>
      </p:sp>
      <p:pic>
        <p:nvPicPr>
          <p:cNvPr id="11" name="Bildplatzhalter 24">
            <a:extLst>
              <a:ext uri="{FF2B5EF4-FFF2-40B4-BE49-F238E27FC236}">
                <a16:creationId xmlns:a16="http://schemas.microsoft.com/office/drawing/2014/main" id="{F4CEC9CA-F56F-8AD7-5578-18F93C54CD2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838" y="1563688"/>
            <a:ext cx="2016125" cy="2016125"/>
          </a:xfrm>
        </p:spPr>
      </p:pic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5463BC4-475E-DD9E-3285-4FCFA04CF4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913881-8AF2-147D-5266-740674613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2366" y="1563687"/>
            <a:ext cx="2016125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ildplatzhalter 8">
            <a:extLst>
              <a:ext uri="{FF2B5EF4-FFF2-40B4-BE49-F238E27FC236}">
                <a16:creationId xmlns:a16="http://schemas.microsoft.com/office/drawing/2014/main" id="{5D7A529C-814E-A195-18C5-C285561F3D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14B715-E76F-AAA1-0B61-D542E76FC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3896" y="1563687"/>
            <a:ext cx="2016127" cy="201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5E3E1EA-D301-A3FD-2183-CEB495813C2F}"/>
              </a:ext>
            </a:extLst>
          </p:cNvPr>
          <p:cNvSpPr txBox="1"/>
          <p:nvPr/>
        </p:nvSpPr>
        <p:spPr>
          <a:xfrm>
            <a:off x="242392" y="481533"/>
            <a:ext cx="48784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rgbClr val="005440"/>
                </a:solidFill>
                <a:latin typeface="+mj-lt"/>
                <a:ea typeface="+mj-ea"/>
                <a:cs typeface="+mj-cs"/>
              </a:rPr>
              <a:t>Potenzial des Holzbaus aus Sicht des Immobilienentwicklers </a:t>
            </a:r>
            <a:endParaRPr lang="de-AT" sz="2000" dirty="0">
              <a:solidFill>
                <a:srgbClr val="00544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6905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4F8EADD-F7E0-4AD7-78DC-179FE15C60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86E53D-DF36-CEE0-269B-ADA0E9BFF4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F513061-5BB2-11B8-7DC8-B4F21331C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27" y="581698"/>
            <a:ext cx="4266608" cy="468000"/>
          </a:xfrm>
        </p:spPr>
        <p:txBody>
          <a:bodyPr>
            <a:normAutofit fontScale="90000"/>
          </a:bodyPr>
          <a:lstStyle/>
          <a:p>
            <a:r>
              <a:rPr lang="de-DE" dirty="0"/>
              <a:t>unser </a:t>
            </a:r>
            <a:r>
              <a:rPr lang="de-DE" dirty="0" err="1"/>
              <a:t>focus</a:t>
            </a:r>
            <a:r>
              <a:rPr lang="de-DE" dirty="0"/>
              <a:t>. </a:t>
            </a:r>
            <a:r>
              <a:rPr lang="de-DE" dirty="0" err="1"/>
              <a:t>office</a:t>
            </a:r>
            <a:r>
              <a:rPr lang="de-DE" dirty="0"/>
              <a:t> &amp; </a:t>
            </a:r>
            <a:r>
              <a:rPr lang="de-DE" dirty="0" err="1"/>
              <a:t>residental</a:t>
            </a:r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08A99D9-3E7F-6ADC-9166-00DB0092F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28" y="1250671"/>
            <a:ext cx="6168571" cy="319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0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1DE3CB0-E7C5-A9B6-D827-6E28E583D1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FA2477-BBAA-EEDF-156C-E8EB09B806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428230A-5317-03E6-E599-39CE6E61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die EU-klimaziele. </a:t>
            </a:r>
            <a:endParaRPr lang="de-AT" sz="1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43ABC3D-93B5-3350-93A2-E417E361D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573" y="1730910"/>
            <a:ext cx="4144854" cy="264434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FBA811C-0237-912A-FC92-466DB6974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573" y="998092"/>
            <a:ext cx="4144854" cy="71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0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68755" y="487682"/>
            <a:ext cx="5292474" cy="468000"/>
          </a:xfrm>
        </p:spPr>
        <p:txBody>
          <a:bodyPr>
            <a:noAutofit/>
          </a:bodyPr>
          <a:lstStyle/>
          <a:p>
            <a:r>
              <a:rPr lang="de-DE" sz="1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green</a:t>
            </a:r>
            <a:r>
              <a:rPr lang="de-DE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framwork</a:t>
            </a:r>
            <a:r>
              <a:rPr lang="de-D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238875C-E699-58BF-596C-5EA65D04C2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7D9746A1-34B0-DC0E-4343-ABCA866E88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4488" y="4391980"/>
            <a:ext cx="6340180" cy="404020"/>
          </a:xfrm>
        </p:spPr>
        <p:txBody>
          <a:bodyPr/>
          <a:lstStyle/>
          <a:p>
            <a:pPr algn="just"/>
            <a:endParaRPr lang="de-AT" sz="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DB64C3-42D9-AE9E-528E-E46F22CCE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8051" y="1797410"/>
            <a:ext cx="1859760" cy="1638292"/>
          </a:xfrm>
          <a:prstGeom prst="roundRect">
            <a:avLst>
              <a:gd name="adj" fmla="val 4249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7324E6E-EA04-276D-940C-030FE36B05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054" y="1226207"/>
            <a:ext cx="1275208" cy="30064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666F460-50B1-3AC4-35F2-D9FC40F5F5C4}"/>
              </a:ext>
            </a:extLst>
          </p:cNvPr>
          <p:cNvSpPr/>
          <p:nvPr/>
        </p:nvSpPr>
        <p:spPr>
          <a:xfrm>
            <a:off x="3276056" y="1049363"/>
            <a:ext cx="1985068" cy="654329"/>
          </a:xfrm>
          <a:prstGeom prst="rect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rgbClr val="0052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</a:t>
            </a:r>
            <a:r>
              <a:rPr lang="de-DE" sz="1600" dirty="0" err="1">
                <a:solidFill>
                  <a:srgbClr val="0052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Taxonomy</a:t>
            </a:r>
            <a:endParaRPr lang="de-DE" sz="1600" dirty="0">
              <a:solidFill>
                <a:srgbClr val="005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E387A34-C018-A110-2307-07D9DC805341}"/>
              </a:ext>
            </a:extLst>
          </p:cNvPr>
          <p:cNvSpPr/>
          <p:nvPr/>
        </p:nvSpPr>
        <p:spPr>
          <a:xfrm>
            <a:off x="5092196" y="1260694"/>
            <a:ext cx="1592472" cy="2463246"/>
          </a:xfrm>
          <a:prstGeom prst="rect">
            <a:avLst/>
          </a:prstGeom>
          <a:solidFill>
            <a:srgbClr val="0052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>
              <a:spcBef>
                <a:spcPts val="1200"/>
              </a:spcBef>
              <a:spcAft>
                <a:spcPts val="1200"/>
              </a:spcAft>
            </a:pPr>
            <a:r>
              <a:rPr lang="de-DE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SDGs</a:t>
            </a:r>
            <a:r>
              <a:rPr lang="de-DE" sz="11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marL="72000">
              <a:spcBef>
                <a:spcPts val="1200"/>
              </a:spcBef>
              <a:spcAft>
                <a:spcPts val="1200"/>
              </a:spcAft>
            </a:pPr>
            <a:r>
              <a:rPr lang="de-DE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Green Dea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  <a:p>
            <a:pPr marL="72000">
              <a:spcBef>
                <a:spcPts val="1200"/>
              </a:spcBef>
              <a:spcAft>
                <a:spcPts val="1200"/>
              </a:spcAft>
            </a:pPr>
            <a:r>
              <a:rPr lang="de-DE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</a:t>
            </a:r>
            <a: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Taxonomy</a:t>
            </a:r>
            <a:r>
              <a:rPr lang="de-DE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">
              <a:spcBef>
                <a:spcPts val="1200"/>
              </a:spcBef>
              <a:spcAft>
                <a:spcPts val="1200"/>
              </a:spcAft>
            </a:pPr>
            <a:r>
              <a:rPr lang="de-DE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CSRD</a:t>
            </a:r>
            <a:endParaRPr lang="en-GB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">
              <a:spcBef>
                <a:spcPts val="1200"/>
              </a:spcBef>
              <a:spcAft>
                <a:spcPts val="1200"/>
              </a:spcAft>
            </a:pPr>
            <a:r>
              <a:rPr lang="de-DE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SFDR  </a:t>
            </a:r>
            <a:endParaRPr lang="en-GB" sz="11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Grafik 8" descr="Häkchen">
            <a:extLst>
              <a:ext uri="{FF2B5EF4-FFF2-40B4-BE49-F238E27FC236}">
                <a16:creationId xmlns:a16="http://schemas.microsoft.com/office/drawing/2014/main" id="{6D4457F3-13F6-A412-4615-C76699645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2946" y="1398526"/>
            <a:ext cx="252000" cy="252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92713-B21F-333C-22BD-AF9AA9EB7F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772" y="1589795"/>
            <a:ext cx="1156822" cy="10554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D871BFB-2702-34AF-3A49-D9AD79C462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867" y="2616555"/>
            <a:ext cx="1074902" cy="103910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C1AF7D8-4C9D-4FF9-5AD7-ED8A310B87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55310" y="3365684"/>
            <a:ext cx="719364" cy="34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F826FC7-5B21-40A1-52AC-E7CFD290B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72956" y="1657603"/>
            <a:ext cx="1521283" cy="193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 descr="Häkchen">
            <a:extLst>
              <a:ext uri="{FF2B5EF4-FFF2-40B4-BE49-F238E27FC236}">
                <a16:creationId xmlns:a16="http://schemas.microsoft.com/office/drawing/2014/main" id="{CA936B29-71D8-66D4-289D-CF76827F2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8190" y="1904069"/>
            <a:ext cx="252000" cy="252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DD2C9CA-FD1C-B7FA-5F1E-404CDB279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8589" y="1260694"/>
            <a:ext cx="1618075" cy="19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D6A4F572-75EA-8385-D8DA-930D2E98C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8594" y="3402700"/>
            <a:ext cx="963040" cy="32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A9C383DD-9701-DAD1-40B0-2431CDFF61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14979" y="1563492"/>
            <a:ext cx="789583" cy="38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DB0063CC-F63A-C011-EB69-EAE3F6CCA302}"/>
              </a:ext>
            </a:extLst>
          </p:cNvPr>
          <p:cNvSpPr/>
          <p:nvPr/>
        </p:nvSpPr>
        <p:spPr>
          <a:xfrm>
            <a:off x="345281" y="4104905"/>
            <a:ext cx="6345872" cy="404020"/>
          </a:xfrm>
          <a:prstGeom prst="rect">
            <a:avLst/>
          </a:prstGeom>
          <a:solidFill>
            <a:srgbClr val="005240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dirty="0">
                <a:latin typeface="Arial Black" panose="020B0A04020102020204" pitchFamily="34" charset="0"/>
                <a:cs typeface="Arial" panose="020B0604020202020204" pitchFamily="34" charset="0"/>
              </a:rPr>
              <a:t>Die </a:t>
            </a:r>
            <a:r>
              <a:rPr lang="en-GB" sz="1300" dirty="0" err="1">
                <a:latin typeface="Arial Black" panose="020B0A04020102020204" pitchFamily="34" charset="0"/>
                <a:cs typeface="Arial" panose="020B0604020202020204" pitchFamily="34" charset="0"/>
              </a:rPr>
              <a:t>Spielregeln</a:t>
            </a:r>
            <a:r>
              <a:rPr lang="en-GB" sz="13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GB" sz="1300" dirty="0" err="1">
                <a:latin typeface="Arial Black" panose="020B0A04020102020204" pitchFamily="34" charset="0"/>
                <a:cs typeface="Arial" panose="020B0604020202020204" pitchFamily="34" charset="0"/>
              </a:rPr>
              <a:t>verändern</a:t>
            </a:r>
            <a:r>
              <a:rPr lang="en-GB" sz="13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GB" sz="1300" dirty="0" err="1">
                <a:latin typeface="Arial Black" panose="020B0A04020102020204" pitchFamily="34" charset="0"/>
                <a:cs typeface="Arial" panose="020B0604020202020204" pitchFamily="34" charset="0"/>
              </a:rPr>
              <a:t>sich</a:t>
            </a:r>
            <a:r>
              <a:rPr lang="en-GB" sz="1300" dirty="0">
                <a:latin typeface="Arial Black" panose="020B0A040201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Grafik 1" descr="Häkchen">
            <a:extLst>
              <a:ext uri="{FF2B5EF4-FFF2-40B4-BE49-F238E27FC236}">
                <a16:creationId xmlns:a16="http://schemas.microsoft.com/office/drawing/2014/main" id="{1709462E-FED0-F7D6-40A5-0675FBFEF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2946" y="2350198"/>
            <a:ext cx="252000" cy="252000"/>
          </a:xfrm>
          <a:prstGeom prst="rect">
            <a:avLst/>
          </a:prstGeom>
        </p:spPr>
      </p:pic>
      <p:pic>
        <p:nvPicPr>
          <p:cNvPr id="20" name="Grafik 19" descr="Häkchen">
            <a:extLst>
              <a:ext uri="{FF2B5EF4-FFF2-40B4-BE49-F238E27FC236}">
                <a16:creationId xmlns:a16="http://schemas.microsoft.com/office/drawing/2014/main" id="{2F96514E-3ADF-6316-7267-72DB6752B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1881" y="3303444"/>
            <a:ext cx="252000" cy="252000"/>
          </a:xfrm>
          <a:prstGeom prst="rect">
            <a:avLst/>
          </a:prstGeom>
        </p:spPr>
      </p:pic>
      <p:pic>
        <p:nvPicPr>
          <p:cNvPr id="14" name="Grafik 13" descr="Häkchen">
            <a:extLst>
              <a:ext uri="{FF2B5EF4-FFF2-40B4-BE49-F238E27FC236}">
                <a16:creationId xmlns:a16="http://schemas.microsoft.com/office/drawing/2014/main" id="{045056DB-24E8-51A5-3BFA-B2C4F055A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1881" y="2826821"/>
            <a:ext cx="2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2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2077231-1B20-6069-BFDD-470DA172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44433" y="1161143"/>
            <a:ext cx="6633738" cy="301627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788AAFF-A3A2-16AD-E661-4B0A506D2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599" y="463110"/>
            <a:ext cx="5754949" cy="809636"/>
          </a:xfrm>
        </p:spPr>
        <p:txBody>
          <a:bodyPr>
            <a:normAutofit/>
          </a:bodyPr>
          <a:lstStyle/>
          <a:p>
            <a:r>
              <a:rPr lang="de-DE" sz="1800" dirty="0"/>
              <a:t>der lange und „steinige“ weg zu</a:t>
            </a:r>
            <a:br>
              <a:rPr lang="de-DE" sz="1800" dirty="0"/>
            </a:br>
            <a:r>
              <a:rPr lang="de-DE" sz="1800" dirty="0"/>
              <a:t>verbindlichen Klimaschutzzielen</a:t>
            </a:r>
            <a:endParaRPr lang="de-AT" sz="18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7FBDD97-47ED-8550-9D86-8DFA1C3E8D11}"/>
              </a:ext>
            </a:extLst>
          </p:cNvPr>
          <p:cNvSpPr txBox="1"/>
          <p:nvPr/>
        </p:nvSpPr>
        <p:spPr>
          <a:xfrm>
            <a:off x="4875928" y="1029684"/>
            <a:ext cx="1223749" cy="16158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endParaRPr lang="de-AT" sz="105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B392004-A1F5-F409-D24F-0942B5943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5" y="1043378"/>
            <a:ext cx="6611257" cy="51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44488" y="479830"/>
            <a:ext cx="5292474" cy="468000"/>
          </a:xfrm>
        </p:spPr>
        <p:txBody>
          <a:bodyPr>
            <a:noAutofit/>
          </a:bodyPr>
          <a:lstStyle/>
          <a:p>
            <a:r>
              <a:rPr lang="de-DE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EU-</a:t>
            </a:r>
            <a:r>
              <a:rPr lang="de-DE" sz="1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regulatorik</a:t>
            </a:r>
            <a:r>
              <a:rPr lang="de-DE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 mit </a:t>
            </a:r>
            <a:r>
              <a:rPr lang="de-DE" sz="1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lenkungseffekt</a:t>
            </a:r>
            <a:r>
              <a:rPr lang="de-D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238875C-E699-58BF-596C-5EA65D04C2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7D9746A1-34B0-DC0E-4343-ABCA866E88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4488" y="4391980"/>
            <a:ext cx="6340180" cy="404020"/>
          </a:xfrm>
        </p:spPr>
        <p:txBody>
          <a:bodyPr/>
          <a:lstStyle/>
          <a:p>
            <a:pPr algn="just"/>
            <a:endParaRPr lang="de-AT" sz="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666F460-50B1-3AC4-35F2-D9FC40F5F5C4}"/>
              </a:ext>
            </a:extLst>
          </p:cNvPr>
          <p:cNvSpPr/>
          <p:nvPr/>
        </p:nvSpPr>
        <p:spPr>
          <a:xfrm>
            <a:off x="3276056" y="1049363"/>
            <a:ext cx="1985068" cy="654329"/>
          </a:xfrm>
          <a:prstGeom prst="rect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rgbClr val="005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DB0063CC-F63A-C011-EB69-EAE3F6CCA302}"/>
              </a:ext>
            </a:extLst>
          </p:cNvPr>
          <p:cNvSpPr/>
          <p:nvPr/>
        </p:nvSpPr>
        <p:spPr>
          <a:xfrm>
            <a:off x="345281" y="4104905"/>
            <a:ext cx="6345872" cy="404020"/>
          </a:xfrm>
          <a:prstGeom prst="rect">
            <a:avLst/>
          </a:prstGeom>
          <a:solidFill>
            <a:srgbClr val="005240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dirty="0">
                <a:latin typeface="Arial Black" panose="020B0A04020102020204" pitchFamily="34" charset="0"/>
                <a:cs typeface="Arial" panose="020B0604020202020204" pitchFamily="34" charset="0"/>
              </a:rPr>
              <a:t>Die </a:t>
            </a:r>
            <a:r>
              <a:rPr lang="en-GB" sz="1300" dirty="0" err="1">
                <a:latin typeface="Arial Black" panose="020B0A04020102020204" pitchFamily="34" charset="0"/>
                <a:cs typeface="Arial" panose="020B0604020202020204" pitchFamily="34" charset="0"/>
              </a:rPr>
              <a:t>Spielregeln</a:t>
            </a:r>
            <a:r>
              <a:rPr lang="en-GB" sz="13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GB" sz="1300" dirty="0" err="1">
                <a:latin typeface="Arial Black" panose="020B0A04020102020204" pitchFamily="34" charset="0"/>
                <a:cs typeface="Arial" panose="020B0604020202020204" pitchFamily="34" charset="0"/>
              </a:rPr>
              <a:t>haben</a:t>
            </a:r>
            <a:r>
              <a:rPr lang="en-GB" sz="13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GB" sz="1300" dirty="0" err="1">
                <a:latin typeface="Arial Black" panose="020B0A04020102020204" pitchFamily="34" charset="0"/>
                <a:cs typeface="Arial" panose="020B0604020202020204" pitchFamily="34" charset="0"/>
              </a:rPr>
              <a:t>sich</a:t>
            </a:r>
            <a:r>
              <a:rPr lang="en-GB" sz="13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GB" sz="1300" dirty="0" err="1">
                <a:latin typeface="Arial Black" panose="020B0A04020102020204" pitchFamily="34" charset="0"/>
                <a:cs typeface="Arial" panose="020B0604020202020204" pitchFamily="34" charset="0"/>
              </a:rPr>
              <a:t>verändert</a:t>
            </a:r>
            <a:r>
              <a:rPr lang="en-GB" sz="13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8A89C8AC-668D-7860-E38C-B4FEA0C28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19" y="1297818"/>
            <a:ext cx="6187597" cy="240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6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45281" y="474395"/>
            <a:ext cx="5292474" cy="468000"/>
          </a:xfrm>
        </p:spPr>
        <p:txBody>
          <a:bodyPr>
            <a:noAutofit/>
          </a:bodyPr>
          <a:lstStyle/>
          <a:p>
            <a:r>
              <a:rPr lang="de-DE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holz. d</a:t>
            </a:r>
            <a:r>
              <a:rPr lang="de-D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as neue </a:t>
            </a:r>
            <a:r>
              <a:rPr lang="de-DE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betongold</a:t>
            </a:r>
            <a:r>
              <a:rPr lang="de-D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238875C-E699-58BF-596C-5EA65D04C2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7D9746A1-34B0-DC0E-4343-ABCA866E88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4488" y="4391980"/>
            <a:ext cx="5530937" cy="404020"/>
          </a:xfrm>
        </p:spPr>
        <p:txBody>
          <a:bodyPr/>
          <a:lstStyle/>
          <a:p>
            <a:pPr algn="just"/>
            <a:r>
              <a:rPr lang="en-US" sz="600" dirty="0">
                <a:ea typeface="Times New Roman" panose="02020603050405020304" pitchFamily="18" charset="0"/>
                <a:cs typeface="Times New Roman" panose="02020603050405020304" pitchFamily="18" charset="0"/>
              </a:rPr>
              <a:t>Quelle: </a:t>
            </a:r>
            <a:r>
              <a:rPr lang="en-US" sz="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Bloomberg, Bloomberg NEF: volume data as of September 30, 2022</a:t>
            </a:r>
            <a:endParaRPr lang="de-AT" sz="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99B7A6A-0ADB-AA62-2CCC-D874E0B547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598"/>
          <a:stretch/>
        </p:blipFill>
        <p:spPr bwMode="auto">
          <a:xfrm>
            <a:off x="3354698" y="1344009"/>
            <a:ext cx="3253431" cy="2070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5079608-C33D-4939-111F-EDF8CD73ED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7255" y="1430395"/>
            <a:ext cx="1228837" cy="1156642"/>
          </a:xfrm>
          <a:prstGeom prst="roundRect">
            <a:avLst>
              <a:gd name="adj" fmla="val 32205"/>
            </a:avLst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EF5B40C-20B2-431D-053D-1AF59FF9C1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282" y="2460059"/>
            <a:ext cx="759584" cy="708945"/>
          </a:xfrm>
          <a:prstGeom prst="roundRect">
            <a:avLst>
              <a:gd name="adj" fmla="val 30422"/>
            </a:avLst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DC78EA42-6A91-CB92-C93D-91A2EB714102}"/>
              </a:ext>
            </a:extLst>
          </p:cNvPr>
          <p:cNvSpPr/>
          <p:nvPr/>
        </p:nvSpPr>
        <p:spPr>
          <a:xfrm rot="20402566">
            <a:off x="606785" y="2825964"/>
            <a:ext cx="2640941" cy="128557"/>
          </a:xfrm>
          <a:prstGeom prst="rect">
            <a:avLst/>
          </a:prstGeom>
          <a:solidFill>
            <a:srgbClr val="005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877B1C0B-E7DE-FDE0-E9DC-A0F6047AF912}"/>
              </a:ext>
            </a:extLst>
          </p:cNvPr>
          <p:cNvSpPr/>
          <p:nvPr/>
        </p:nvSpPr>
        <p:spPr>
          <a:xfrm>
            <a:off x="1439630" y="3147384"/>
            <a:ext cx="235962" cy="253979"/>
          </a:xfrm>
          <a:prstGeom prst="triangle">
            <a:avLst>
              <a:gd name="adj" fmla="val 52116"/>
            </a:avLst>
          </a:prstGeom>
          <a:solidFill>
            <a:srgbClr val="005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0C6F80A0-3B67-8CA3-5C93-41269338E348}"/>
              </a:ext>
            </a:extLst>
          </p:cNvPr>
          <p:cNvSpPr/>
          <p:nvPr/>
        </p:nvSpPr>
        <p:spPr>
          <a:xfrm>
            <a:off x="345281" y="4107270"/>
            <a:ext cx="6345872" cy="404020"/>
          </a:xfrm>
          <a:prstGeom prst="rect">
            <a:avLst/>
          </a:prstGeom>
          <a:solidFill>
            <a:srgbClr val="005240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de-DE" sz="13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Investoren brauchen ESG und Taxonomie konforme Anlagen. </a:t>
            </a:r>
            <a:endParaRPr lang="de-AT" sz="13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A5D29E7-1B54-96E8-9C97-C473A4123D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185" b="6950"/>
          <a:stretch/>
        </p:blipFill>
        <p:spPr bwMode="auto">
          <a:xfrm>
            <a:off x="3270172" y="3498070"/>
            <a:ext cx="3498316" cy="306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itel 3">
            <a:extLst>
              <a:ext uri="{FF2B5EF4-FFF2-40B4-BE49-F238E27FC236}">
                <a16:creationId xmlns:a16="http://schemas.microsoft.com/office/drawing/2014/main" id="{5EB8891E-FA8D-E09C-1E9A-CDDD076AA915}"/>
              </a:ext>
            </a:extLst>
          </p:cNvPr>
          <p:cNvSpPr txBox="1">
            <a:spLocks/>
          </p:cNvSpPr>
          <p:nvPr/>
        </p:nvSpPr>
        <p:spPr>
          <a:xfrm>
            <a:off x="5432383" y="1128416"/>
            <a:ext cx="1257977" cy="301979"/>
          </a:xfrm>
          <a:prstGeom prst="rect">
            <a:avLst/>
          </a:prstGeom>
          <a:solidFill>
            <a:srgbClr val="005240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just">
              <a:spcAft>
                <a:spcPts val="600"/>
              </a:spcAft>
              <a:defRPr sz="1300">
                <a:solidFill>
                  <a:schemeClr val="lt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€1.600 Mrd.</a:t>
            </a:r>
            <a:endParaRPr lang="en-US" dirty="0"/>
          </a:p>
        </p:txBody>
      </p:sp>
      <p:sp>
        <p:nvSpPr>
          <p:cNvPr id="16" name="Bogen 15">
            <a:extLst>
              <a:ext uri="{FF2B5EF4-FFF2-40B4-BE49-F238E27FC236}">
                <a16:creationId xmlns:a16="http://schemas.microsoft.com/office/drawing/2014/main" id="{96AA1F7F-A210-C596-0E0F-37323CE7F50B}"/>
              </a:ext>
            </a:extLst>
          </p:cNvPr>
          <p:cNvSpPr/>
          <p:nvPr/>
        </p:nvSpPr>
        <p:spPr>
          <a:xfrm rot="17657226">
            <a:off x="3933727" y="2026377"/>
            <a:ext cx="3241541" cy="2469815"/>
          </a:xfrm>
          <a:prstGeom prst="arc">
            <a:avLst>
              <a:gd name="adj1" fmla="val 16200000"/>
              <a:gd name="adj2" fmla="val 20837546"/>
            </a:avLst>
          </a:prstGeom>
          <a:ln w="38100">
            <a:solidFill>
              <a:schemeClr val="accent3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Titel 3">
            <a:extLst>
              <a:ext uri="{FF2B5EF4-FFF2-40B4-BE49-F238E27FC236}">
                <a16:creationId xmlns:a16="http://schemas.microsoft.com/office/drawing/2014/main" id="{34CC6D1A-BDE3-83BA-6793-E980206E4260}"/>
              </a:ext>
            </a:extLst>
          </p:cNvPr>
          <p:cNvSpPr txBox="1">
            <a:spLocks/>
          </p:cNvSpPr>
          <p:nvPr/>
        </p:nvSpPr>
        <p:spPr>
          <a:xfrm>
            <a:off x="4390186" y="1834176"/>
            <a:ext cx="591227" cy="468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00524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700" b="1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x 20</a:t>
            </a:r>
            <a:endParaRPr lang="en-US" sz="1700" b="1" dirty="0">
              <a:solidFill>
                <a:schemeClr val="accent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3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Gerader Verbinder 103">
            <a:extLst>
              <a:ext uri="{FF2B5EF4-FFF2-40B4-BE49-F238E27FC236}">
                <a16:creationId xmlns:a16="http://schemas.microsoft.com/office/drawing/2014/main" id="{2DA9BE53-8316-1903-A231-58C9C1BA913D}"/>
              </a:ext>
            </a:extLst>
          </p:cNvPr>
          <p:cNvCxnSpPr>
            <a:cxnSpLocks/>
            <a:stCxn id="81" idx="4"/>
            <a:endCxn id="3" idx="2"/>
          </p:cNvCxnSpPr>
          <p:nvPr/>
        </p:nvCxnSpPr>
        <p:spPr>
          <a:xfrm flipH="1">
            <a:off x="621987" y="3455485"/>
            <a:ext cx="46245" cy="1035588"/>
          </a:xfrm>
          <a:prstGeom prst="line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r Verbinder 95">
            <a:extLst>
              <a:ext uri="{FF2B5EF4-FFF2-40B4-BE49-F238E27FC236}">
                <a16:creationId xmlns:a16="http://schemas.microsoft.com/office/drawing/2014/main" id="{AA75BC5D-F457-2AA9-FB2E-72F6003AAE59}"/>
              </a:ext>
            </a:extLst>
          </p:cNvPr>
          <p:cNvCxnSpPr>
            <a:cxnSpLocks/>
            <a:stCxn id="84" idx="4"/>
            <a:endCxn id="54" idx="0"/>
          </p:cNvCxnSpPr>
          <p:nvPr/>
        </p:nvCxnSpPr>
        <p:spPr>
          <a:xfrm>
            <a:off x="5038990" y="1392465"/>
            <a:ext cx="15957" cy="3032546"/>
          </a:xfrm>
          <a:prstGeom prst="line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r Verbinder 92">
            <a:extLst>
              <a:ext uri="{FF2B5EF4-FFF2-40B4-BE49-F238E27FC236}">
                <a16:creationId xmlns:a16="http://schemas.microsoft.com/office/drawing/2014/main" id="{76A8051C-9597-0CB4-EF71-14F61D4EB876}"/>
              </a:ext>
            </a:extLst>
          </p:cNvPr>
          <p:cNvCxnSpPr>
            <a:cxnSpLocks/>
            <a:stCxn id="83" idx="4"/>
            <a:endCxn id="49" idx="0"/>
          </p:cNvCxnSpPr>
          <p:nvPr/>
        </p:nvCxnSpPr>
        <p:spPr>
          <a:xfrm>
            <a:off x="2343633" y="3101636"/>
            <a:ext cx="12083" cy="1364309"/>
          </a:xfrm>
          <a:prstGeom prst="line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r Verbinder 88">
            <a:extLst>
              <a:ext uri="{FF2B5EF4-FFF2-40B4-BE49-F238E27FC236}">
                <a16:creationId xmlns:a16="http://schemas.microsoft.com/office/drawing/2014/main" id="{672EC972-79C6-B5BF-D7F8-128855E56B30}"/>
              </a:ext>
            </a:extLst>
          </p:cNvPr>
          <p:cNvCxnSpPr>
            <a:cxnSpLocks/>
            <a:stCxn id="82" idx="4"/>
          </p:cNvCxnSpPr>
          <p:nvPr/>
        </p:nvCxnSpPr>
        <p:spPr>
          <a:xfrm flipH="1">
            <a:off x="1087281" y="3391562"/>
            <a:ext cx="10808" cy="1100712"/>
          </a:xfrm>
          <a:prstGeom prst="line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5BFAC22-290E-4C43-8E9E-54A0C4DDEA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49C3924-61F7-4E84-8CA7-4D16D8F2A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599" y="423484"/>
            <a:ext cx="5754949" cy="468000"/>
          </a:xfrm>
        </p:spPr>
        <p:txBody>
          <a:bodyPr>
            <a:normAutofit/>
          </a:bodyPr>
          <a:lstStyle/>
          <a:p>
            <a:r>
              <a:rPr lang="de-AT" dirty="0" err="1"/>
              <a:t>timber</a:t>
            </a:r>
            <a:r>
              <a:rPr lang="de-AT" dirty="0"/>
              <a:t> </a:t>
            </a:r>
            <a:r>
              <a:rPr lang="de-AT" dirty="0" err="1"/>
              <a:t>pipeline</a:t>
            </a:r>
            <a:endParaRPr lang="de-AT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531C7830-EEBE-E50D-B0F7-A0DA324782C6}"/>
              </a:ext>
            </a:extLst>
          </p:cNvPr>
          <p:cNvCxnSpPr>
            <a:cxnSpLocks/>
          </p:cNvCxnSpPr>
          <p:nvPr/>
        </p:nvCxnSpPr>
        <p:spPr>
          <a:xfrm flipV="1">
            <a:off x="318577" y="4757675"/>
            <a:ext cx="6139966" cy="138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35A46EE8-A2DA-DF41-2E26-99F835CA5F08}"/>
              </a:ext>
            </a:extLst>
          </p:cNvPr>
          <p:cNvCxnSpPr>
            <a:cxnSpLocks/>
          </p:cNvCxnSpPr>
          <p:nvPr/>
        </p:nvCxnSpPr>
        <p:spPr>
          <a:xfrm flipV="1">
            <a:off x="318577" y="784257"/>
            <a:ext cx="26704" cy="397341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2" name="Rechteck 31">
            <a:extLst>
              <a:ext uri="{FF2B5EF4-FFF2-40B4-BE49-F238E27FC236}">
                <a16:creationId xmlns:a16="http://schemas.microsoft.com/office/drawing/2014/main" id="{FEEDC78D-FC3F-3EC1-64AF-1BB94233EF6D}"/>
              </a:ext>
            </a:extLst>
          </p:cNvPr>
          <p:cNvSpPr/>
          <p:nvPr/>
        </p:nvSpPr>
        <p:spPr>
          <a:xfrm>
            <a:off x="4117230" y="3562974"/>
            <a:ext cx="2512320" cy="692629"/>
          </a:xfrm>
          <a:prstGeom prst="rect">
            <a:avLst/>
          </a:prstGeom>
          <a:solidFill>
            <a:schemeClr val="accent2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 dirty="0">
                <a:solidFill>
                  <a:srgbClr val="FFFFFF"/>
                </a:solidFill>
              </a:rPr>
              <a:t>124 Tm² Timber - Residential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rgbClr val="FFFFFF"/>
                </a:solidFill>
              </a:rPr>
              <a:t>188 Tm² Timber – Office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b="1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de-DE" sz="1200" dirty="0">
                <a:solidFill>
                  <a:srgbClr val="FFFFFF"/>
                </a:solidFill>
                <a:latin typeface="Arial Black"/>
              </a:rPr>
              <a:t> &lt; 300 Tm²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(GFA) in Timber</a:t>
            </a:r>
            <a:endParaRPr lang="de-DE" sz="1200" dirty="0"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54" name="Titel 3">
            <a:extLst>
              <a:ext uri="{FF2B5EF4-FFF2-40B4-BE49-F238E27FC236}">
                <a16:creationId xmlns:a16="http://schemas.microsoft.com/office/drawing/2014/main" id="{5B9170F7-9F27-B9CB-248B-5FEB354A0D17}"/>
              </a:ext>
            </a:extLst>
          </p:cNvPr>
          <p:cNvSpPr txBox="1">
            <a:spLocks/>
          </p:cNvSpPr>
          <p:nvPr/>
        </p:nvSpPr>
        <p:spPr>
          <a:xfrm>
            <a:off x="4753054" y="4425011"/>
            <a:ext cx="603785" cy="2205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00524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AT" sz="1400" b="1" dirty="0">
                <a:latin typeface="+mn-lt"/>
              </a:rPr>
              <a:t> 2025		</a:t>
            </a:r>
          </a:p>
        </p:txBody>
      </p:sp>
      <p:sp>
        <p:nvSpPr>
          <p:cNvPr id="18" name="Bogen 17">
            <a:extLst>
              <a:ext uri="{FF2B5EF4-FFF2-40B4-BE49-F238E27FC236}">
                <a16:creationId xmlns:a16="http://schemas.microsoft.com/office/drawing/2014/main" id="{CB44500A-8491-3172-C24C-0C7DDB7C7FAF}"/>
              </a:ext>
            </a:extLst>
          </p:cNvPr>
          <p:cNvSpPr/>
          <p:nvPr/>
        </p:nvSpPr>
        <p:spPr>
          <a:xfrm rot="5940384">
            <a:off x="10197658" y="188801"/>
            <a:ext cx="7825429" cy="8883674"/>
          </a:xfrm>
          <a:prstGeom prst="arc">
            <a:avLst>
              <a:gd name="adj1" fmla="val 16848673"/>
              <a:gd name="adj2" fmla="val 20538950"/>
            </a:avLst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3" name="Titel 3">
            <a:extLst>
              <a:ext uri="{FF2B5EF4-FFF2-40B4-BE49-F238E27FC236}">
                <a16:creationId xmlns:a16="http://schemas.microsoft.com/office/drawing/2014/main" id="{FC3B3F91-8B0F-AF05-CCB7-32FC0F33C726}"/>
              </a:ext>
            </a:extLst>
          </p:cNvPr>
          <p:cNvSpPr txBox="1">
            <a:spLocks/>
          </p:cNvSpPr>
          <p:nvPr/>
        </p:nvSpPr>
        <p:spPr>
          <a:xfrm>
            <a:off x="399457" y="4481666"/>
            <a:ext cx="466615" cy="2112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00524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AT" sz="1400" b="1" dirty="0">
                <a:latin typeface="+mn-lt"/>
              </a:rPr>
              <a:t>2020	</a:t>
            </a:r>
          </a:p>
        </p:txBody>
      </p:sp>
      <p:sp>
        <p:nvSpPr>
          <p:cNvPr id="46" name="Titel 3">
            <a:extLst>
              <a:ext uri="{FF2B5EF4-FFF2-40B4-BE49-F238E27FC236}">
                <a16:creationId xmlns:a16="http://schemas.microsoft.com/office/drawing/2014/main" id="{AF1096B3-6C87-261B-FED9-82F1F2CF4300}"/>
              </a:ext>
            </a:extLst>
          </p:cNvPr>
          <p:cNvSpPr txBox="1">
            <a:spLocks/>
          </p:cNvSpPr>
          <p:nvPr/>
        </p:nvSpPr>
        <p:spPr>
          <a:xfrm>
            <a:off x="775740" y="4480230"/>
            <a:ext cx="672841" cy="2140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00524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AT" sz="1400" b="1" dirty="0">
                <a:latin typeface="+mn-lt"/>
              </a:rPr>
              <a:t> 2023		</a:t>
            </a:r>
          </a:p>
        </p:txBody>
      </p:sp>
      <p:sp>
        <p:nvSpPr>
          <p:cNvPr id="49" name="Titel 3">
            <a:extLst>
              <a:ext uri="{FF2B5EF4-FFF2-40B4-BE49-F238E27FC236}">
                <a16:creationId xmlns:a16="http://schemas.microsoft.com/office/drawing/2014/main" id="{3798AF14-8EF9-B1A1-B40D-99025744D3C1}"/>
              </a:ext>
            </a:extLst>
          </p:cNvPr>
          <p:cNvSpPr txBox="1">
            <a:spLocks/>
          </p:cNvSpPr>
          <p:nvPr/>
        </p:nvSpPr>
        <p:spPr>
          <a:xfrm>
            <a:off x="2085716" y="4465945"/>
            <a:ext cx="540000" cy="1941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00524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AT" sz="1400" b="1" dirty="0">
                <a:latin typeface="+mn-lt"/>
              </a:rPr>
              <a:t> 2024		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0C3ACE-A772-9466-5F98-6537D2F4F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87" y="3688117"/>
            <a:ext cx="540000" cy="80295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2AADDC5-A2F7-D1E3-5B19-96325CE54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59" y="3628251"/>
            <a:ext cx="540000" cy="81959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F816FC5-A0F8-03E4-5B6D-7356D2DBB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499" y="3379993"/>
            <a:ext cx="540000" cy="80761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761DAEB-C9F4-D52A-5DEF-44DF4BFD2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29" y="3530605"/>
            <a:ext cx="540000" cy="829286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CE38CE67-833F-B893-1DD8-788FC92C1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6545" y="2825666"/>
            <a:ext cx="540000" cy="798260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C42B5643-2673-5B5B-45AA-6549D388F3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6451" y="2602592"/>
            <a:ext cx="540000" cy="80761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01AD575D-AF99-D837-4810-45C219BF7E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1262" y="2030142"/>
            <a:ext cx="540000" cy="791380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17B01A3B-913D-C7A4-D563-34351C2940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4886" y="2359068"/>
            <a:ext cx="540000" cy="788869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1E17508F-9AF5-E122-2323-ECD714B54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5300" y="1198388"/>
            <a:ext cx="540000" cy="771429"/>
          </a:xfrm>
          <a:prstGeom prst="rect">
            <a:avLst/>
          </a:prstGeom>
        </p:spPr>
      </p:pic>
      <p:sp>
        <p:nvSpPr>
          <p:cNvPr id="80" name="Bogen 79">
            <a:extLst>
              <a:ext uri="{FF2B5EF4-FFF2-40B4-BE49-F238E27FC236}">
                <a16:creationId xmlns:a16="http://schemas.microsoft.com/office/drawing/2014/main" id="{EA35157A-A933-AA55-E562-501623BB4E5F}"/>
              </a:ext>
            </a:extLst>
          </p:cNvPr>
          <p:cNvSpPr/>
          <p:nvPr/>
        </p:nvSpPr>
        <p:spPr>
          <a:xfrm rot="5940384">
            <a:off x="-5544411" y="-8170573"/>
            <a:ext cx="9696541" cy="13297060"/>
          </a:xfrm>
          <a:prstGeom prst="arc">
            <a:avLst>
              <a:gd name="adj1" fmla="val 16892719"/>
              <a:gd name="adj2" fmla="val 20104408"/>
            </a:avLst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170FB1D7-E3D6-4092-606F-6CDCB83E4899}"/>
              </a:ext>
            </a:extLst>
          </p:cNvPr>
          <p:cNvSpPr/>
          <p:nvPr/>
        </p:nvSpPr>
        <p:spPr>
          <a:xfrm>
            <a:off x="578232" y="3275485"/>
            <a:ext cx="180000" cy="180000"/>
          </a:xfrm>
          <a:prstGeom prst="ellipse">
            <a:avLst/>
          </a:prstGeom>
          <a:solidFill>
            <a:srgbClr val="005240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 err="1">
              <a:latin typeface="+mj-lt"/>
            </a:endParaRP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9579CB0F-2842-82D5-7BFC-3790F4E83932}"/>
              </a:ext>
            </a:extLst>
          </p:cNvPr>
          <p:cNvSpPr/>
          <p:nvPr/>
        </p:nvSpPr>
        <p:spPr>
          <a:xfrm>
            <a:off x="1008089" y="3211562"/>
            <a:ext cx="180000" cy="180000"/>
          </a:xfrm>
          <a:prstGeom prst="ellipse">
            <a:avLst/>
          </a:prstGeom>
          <a:solidFill>
            <a:srgbClr val="005240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 err="1">
              <a:latin typeface="+mj-lt"/>
            </a:endParaRP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956FD93F-8CAF-D479-9E25-C8CA61317751}"/>
              </a:ext>
            </a:extLst>
          </p:cNvPr>
          <p:cNvSpPr/>
          <p:nvPr/>
        </p:nvSpPr>
        <p:spPr>
          <a:xfrm>
            <a:off x="2253633" y="2921636"/>
            <a:ext cx="180000" cy="180000"/>
          </a:xfrm>
          <a:prstGeom prst="ellipse">
            <a:avLst/>
          </a:prstGeom>
          <a:solidFill>
            <a:srgbClr val="005240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 err="1">
              <a:latin typeface="+mj-lt"/>
            </a:endParaRP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C57C3FC5-882A-FDCD-70A7-87F0BD185A5F}"/>
              </a:ext>
            </a:extLst>
          </p:cNvPr>
          <p:cNvSpPr/>
          <p:nvPr/>
        </p:nvSpPr>
        <p:spPr>
          <a:xfrm>
            <a:off x="4948990" y="1212465"/>
            <a:ext cx="180000" cy="180000"/>
          </a:xfrm>
          <a:prstGeom prst="ellipse">
            <a:avLst/>
          </a:prstGeom>
          <a:solidFill>
            <a:srgbClr val="005240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 err="1">
              <a:latin typeface="+mj-lt"/>
            </a:endParaRPr>
          </a:p>
        </p:txBody>
      </p:sp>
      <p:sp>
        <p:nvSpPr>
          <p:cNvPr id="85" name="Titel 3">
            <a:extLst>
              <a:ext uri="{FF2B5EF4-FFF2-40B4-BE49-F238E27FC236}">
                <a16:creationId xmlns:a16="http://schemas.microsoft.com/office/drawing/2014/main" id="{96B9889E-8405-B523-D0A6-0D688CA3CFFE}"/>
              </a:ext>
            </a:extLst>
          </p:cNvPr>
          <p:cNvSpPr txBox="1">
            <a:spLocks/>
          </p:cNvSpPr>
          <p:nvPr/>
        </p:nvSpPr>
        <p:spPr>
          <a:xfrm>
            <a:off x="441569" y="761301"/>
            <a:ext cx="666928" cy="346417"/>
          </a:xfrm>
          <a:prstGeom prst="rect">
            <a:avLst/>
          </a:prstGeom>
          <a:solidFill>
            <a:srgbClr val="FFFFFF"/>
          </a:solidFill>
        </p:spPr>
        <p:txBody>
          <a:bodyPr vert="horz" lIns="0" tIns="0" rIns="0" bIns="0" rtlCol="0" anchor="t" anchorCtr="0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00524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de-AT" sz="1200" b="1" dirty="0">
              <a:latin typeface="+mn-lt"/>
            </a:endParaRPr>
          </a:p>
          <a:p>
            <a:pPr algn="ctr"/>
            <a:r>
              <a:rPr lang="de-AT" sz="1200" b="1" dirty="0">
                <a:latin typeface="+mn-lt"/>
              </a:rPr>
              <a:t>m² GFA</a:t>
            </a: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4AD732AB-6F69-D8B5-DAAE-D0C3C7D0674A}"/>
              </a:ext>
            </a:extLst>
          </p:cNvPr>
          <p:cNvSpPr txBox="1">
            <a:spLocks/>
          </p:cNvSpPr>
          <p:nvPr/>
        </p:nvSpPr>
        <p:spPr>
          <a:xfrm>
            <a:off x="512660" y="1375373"/>
            <a:ext cx="966734" cy="1631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00524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1200" b="1" dirty="0">
                <a:latin typeface="+mn-lt"/>
              </a:rPr>
              <a:t>250.000</a:t>
            </a:r>
          </a:p>
          <a:p>
            <a:endParaRPr lang="de-AT" sz="1200" b="1" dirty="0">
              <a:latin typeface="+mn-lt"/>
            </a:endParaRPr>
          </a:p>
          <a:p>
            <a:endParaRPr lang="de-AT" sz="1200" b="1" dirty="0">
              <a:latin typeface="+mn-lt"/>
            </a:endParaRPr>
          </a:p>
          <a:p>
            <a:endParaRPr lang="de-AT" sz="1200" b="1" dirty="0">
              <a:latin typeface="+mn-lt"/>
            </a:endParaRPr>
          </a:p>
          <a:p>
            <a:r>
              <a:rPr lang="de-AT" sz="1200" b="1" dirty="0">
                <a:latin typeface="+mn-lt"/>
              </a:rPr>
              <a:t>200.000</a:t>
            </a:r>
          </a:p>
          <a:p>
            <a:endParaRPr lang="de-AT" sz="1200" b="1" dirty="0">
              <a:latin typeface="+mn-lt"/>
            </a:endParaRPr>
          </a:p>
          <a:p>
            <a:endParaRPr lang="de-AT" sz="1200" b="1" dirty="0">
              <a:latin typeface="+mn-lt"/>
            </a:endParaRPr>
          </a:p>
          <a:p>
            <a:endParaRPr lang="de-AT" sz="1200" b="1" dirty="0">
              <a:latin typeface="+mn-lt"/>
            </a:endParaRPr>
          </a:p>
          <a:p>
            <a:r>
              <a:rPr lang="de-AT" sz="1200" b="1" dirty="0">
                <a:latin typeface="+mn-lt"/>
              </a:rPr>
              <a:t>150.000</a:t>
            </a:r>
          </a:p>
        </p:txBody>
      </p:sp>
      <p:sp>
        <p:nvSpPr>
          <p:cNvPr id="11" name="Titel 3">
            <a:extLst>
              <a:ext uri="{FF2B5EF4-FFF2-40B4-BE49-F238E27FC236}">
                <a16:creationId xmlns:a16="http://schemas.microsoft.com/office/drawing/2014/main" id="{A9F4AA05-06C3-F260-FB0D-F6D6CA63766E}"/>
              </a:ext>
            </a:extLst>
          </p:cNvPr>
          <p:cNvSpPr txBox="1">
            <a:spLocks/>
          </p:cNvSpPr>
          <p:nvPr/>
        </p:nvSpPr>
        <p:spPr>
          <a:xfrm>
            <a:off x="5856354" y="4265677"/>
            <a:ext cx="822450" cy="450793"/>
          </a:xfrm>
          <a:prstGeom prst="rect">
            <a:avLst/>
          </a:prstGeom>
          <a:solidFill>
            <a:srgbClr val="FFFFFF"/>
          </a:solidFill>
        </p:spPr>
        <p:txBody>
          <a:bodyPr vert="horz" lIns="0" tIns="0" rIns="0" bIns="0" rtlCol="0" anchor="t" anchorCtr="0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00524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de-AT" sz="1200" b="1" dirty="0">
              <a:latin typeface="+mn-lt"/>
            </a:endParaRPr>
          </a:p>
          <a:p>
            <a:pPr algn="ctr"/>
            <a:r>
              <a:rPr lang="de-AT" sz="1200" b="1" dirty="0">
                <a:latin typeface="+mn-lt"/>
              </a:rPr>
              <a:t>Baubeginn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6646FF6-5F67-5745-C3F7-F31A3E46EA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2437" y="3221294"/>
            <a:ext cx="540000" cy="80526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BB949CD-B75C-1808-3D06-105F989EF9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1173" y="3034973"/>
            <a:ext cx="540000" cy="79356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7AB2058-ECE4-5A88-4284-DD36377FAB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83081" y="1639683"/>
            <a:ext cx="540000" cy="82928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8ADBAF2-ADE7-CDF4-AB78-EC58DD5488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25529" y="753633"/>
            <a:ext cx="540000" cy="8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4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5BFAC22-290E-4C43-8E9E-54A0C4DDEA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49C3924-61F7-4E84-8CA7-4D16D8F2A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81" y="447303"/>
            <a:ext cx="5277588" cy="468000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  <a:tabLst>
                <a:tab pos="457200" algn="l"/>
                <a:tab pos="450215" algn="l"/>
              </a:tabLst>
            </a:pPr>
            <a:r>
              <a:rPr lang="de-DE" sz="18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unsere </a:t>
            </a:r>
            <a:r>
              <a:rPr lang="de-DE" sz="1800" b="1" kern="1600" dirty="0" err="1">
                <a:ea typeface="Times New Roman" panose="02020603050405020304" pitchFamily="18" charset="0"/>
                <a:cs typeface="Arial" panose="020B0604020202020204" pitchFamily="34" charset="0"/>
              </a:rPr>
              <a:t>timber</a:t>
            </a:r>
            <a:r>
              <a:rPr lang="de-DE" sz="1800" b="1" kern="16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800" b="1" kern="1600" dirty="0" err="1">
                <a:ea typeface="Times New Roman" panose="02020603050405020304" pitchFamily="18" charset="0"/>
                <a:cs typeface="Arial" panose="020B0604020202020204" pitchFamily="34" charset="0"/>
              </a:rPr>
              <a:t>family</a:t>
            </a:r>
            <a:endParaRPr lang="de-AT" sz="1800" b="1" kern="16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F6EA56-FD9D-6093-8984-57D75C45658A}"/>
              </a:ext>
            </a:extLst>
          </p:cNvPr>
          <p:cNvSpPr txBox="1"/>
          <p:nvPr/>
        </p:nvSpPr>
        <p:spPr>
          <a:xfrm>
            <a:off x="3675565" y="1621870"/>
            <a:ext cx="22494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000" b="1" dirty="0" err="1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Frankfurts</a:t>
            </a:r>
            <a:r>
              <a:rPr lang="en-US" sz="10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erstes</a:t>
            </a:r>
            <a:r>
              <a:rPr lang="en-US" sz="10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Büroaus</a:t>
            </a:r>
            <a:r>
              <a:rPr lang="en-US" sz="10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 in </a:t>
            </a:r>
            <a:r>
              <a:rPr lang="en-US" sz="1000" b="1" dirty="0" err="1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Holz</a:t>
            </a:r>
            <a:r>
              <a:rPr lang="en-US" sz="10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-Hybrid-</a:t>
            </a:r>
            <a:r>
              <a:rPr lang="en-US" sz="1000" b="1" dirty="0" err="1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Bauweise</a:t>
            </a:r>
            <a:endParaRPr lang="en-US" sz="1000" b="1" dirty="0">
              <a:solidFill>
                <a:schemeClr val="accent1"/>
              </a:solidFill>
              <a:effectLst/>
              <a:ea typeface="Calibri" panose="020F0502020204030204" pitchFamily="34" charset="0"/>
            </a:endParaRPr>
          </a:p>
          <a:p>
            <a:pPr algn="l" fontAlgn="base"/>
            <a:endParaRPr lang="en-US" sz="1000" b="1" i="0" dirty="0">
              <a:effectLst/>
            </a:endParaRPr>
          </a:p>
          <a:p>
            <a:pPr algn="l" fontAlgn="base"/>
            <a:endParaRPr lang="en-US" sz="1000" b="0" i="0" dirty="0">
              <a:effectLst/>
            </a:endParaRPr>
          </a:p>
          <a:p>
            <a:pPr algn="l" fontAlgn="base"/>
            <a:r>
              <a:rPr lang="de-AT" sz="1000" b="1" i="0" dirty="0">
                <a:effectLst/>
              </a:rPr>
              <a:t>Assetklasse</a:t>
            </a:r>
          </a:p>
          <a:p>
            <a:pPr algn="l" fontAlgn="base"/>
            <a:r>
              <a:rPr lang="de-AT" sz="1000" dirty="0"/>
              <a:t>Office</a:t>
            </a:r>
            <a:endParaRPr lang="en-US" sz="1000" b="1" i="0" dirty="0">
              <a:effectLst/>
            </a:endParaRPr>
          </a:p>
          <a:p>
            <a:pPr algn="l" fontAlgn="base"/>
            <a:endParaRPr lang="en-US" sz="1000" b="1" dirty="0"/>
          </a:p>
          <a:p>
            <a:pPr algn="l" fontAlgn="base"/>
            <a:r>
              <a:rPr lang="en-US" sz="1000" b="1" i="0" dirty="0" err="1">
                <a:effectLst/>
              </a:rPr>
              <a:t>Baustart</a:t>
            </a:r>
            <a:endParaRPr lang="en-US" sz="1000" b="1" i="0" dirty="0">
              <a:effectLst/>
            </a:endParaRPr>
          </a:p>
          <a:p>
            <a:pPr algn="l" fontAlgn="base"/>
            <a:r>
              <a:rPr lang="en-US" sz="1000" b="0" i="0" dirty="0">
                <a:effectLst/>
              </a:rPr>
              <a:t>Q1/2021</a:t>
            </a:r>
          </a:p>
          <a:p>
            <a:pPr algn="l" fontAlgn="base"/>
            <a:r>
              <a:rPr lang="en-US" sz="1000" b="1" dirty="0" err="1"/>
              <a:t>Fertigstellung</a:t>
            </a:r>
            <a:endParaRPr lang="en-US" sz="1000" b="1" i="0" dirty="0">
              <a:effectLst/>
            </a:endParaRPr>
          </a:p>
          <a:p>
            <a:pPr algn="l" fontAlgn="base"/>
            <a:r>
              <a:rPr lang="en-US" sz="1000" b="0" i="0" dirty="0">
                <a:effectLst/>
              </a:rPr>
              <a:t>Q2/2023</a:t>
            </a:r>
          </a:p>
          <a:p>
            <a:pPr algn="l" fontAlgn="base"/>
            <a:endParaRPr lang="en-US" sz="1000" b="0" i="0" dirty="0">
              <a:effectLst/>
            </a:endParaRPr>
          </a:p>
          <a:p>
            <a:pPr algn="l" fontAlgn="base"/>
            <a:r>
              <a:rPr lang="en-US" sz="1000" b="1" i="0" dirty="0" err="1">
                <a:effectLst/>
              </a:rPr>
              <a:t>Bruttogeschossfläche</a:t>
            </a:r>
            <a:r>
              <a:rPr lang="en-US" sz="1000" b="1" i="0" dirty="0">
                <a:effectLst/>
              </a:rPr>
              <a:t> </a:t>
            </a:r>
            <a:r>
              <a:rPr lang="en-US" sz="1000" b="1" i="0" dirty="0" err="1">
                <a:effectLst/>
              </a:rPr>
              <a:t>Büro</a:t>
            </a:r>
            <a:endParaRPr lang="en-US" sz="1000" b="1" i="0" dirty="0">
              <a:effectLst/>
            </a:endParaRPr>
          </a:p>
          <a:p>
            <a:pPr algn="l" fontAlgn="base"/>
            <a:r>
              <a:rPr lang="en-US" sz="1000" b="0" i="0" dirty="0">
                <a:effectLst/>
              </a:rPr>
              <a:t>17.600 m²</a:t>
            </a:r>
          </a:p>
          <a:p>
            <a:pPr algn="l" fontAlgn="base"/>
            <a:endParaRPr lang="en-US" sz="1000" b="1" i="0" dirty="0">
              <a:effectLst/>
            </a:endParaRPr>
          </a:p>
          <a:p>
            <a:pPr algn="l" fontAlgn="base"/>
            <a:r>
              <a:rPr lang="en-US" sz="1000" b="0" i="0" dirty="0">
                <a:effectLst/>
              </a:rPr>
              <a:t>227 </a:t>
            </a:r>
            <a:r>
              <a:rPr lang="en-US" sz="1000" b="0" i="0" dirty="0" err="1">
                <a:effectLst/>
              </a:rPr>
              <a:t>Stellplätze</a:t>
            </a:r>
            <a:endParaRPr lang="en-US" sz="1000" b="0" i="0" dirty="0">
              <a:effectLst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8ED6BC7-B068-CC8C-05AB-A208B4C66EAC}"/>
              </a:ext>
            </a:extLst>
          </p:cNvPr>
          <p:cNvSpPr txBox="1"/>
          <p:nvPr/>
        </p:nvSpPr>
        <p:spPr>
          <a:xfrm>
            <a:off x="3662814" y="1092988"/>
            <a:ext cx="2840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de-AT" sz="14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Timber </a:t>
            </a:r>
            <a:r>
              <a:rPr lang="de-AT" sz="14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Pioneer</a:t>
            </a:r>
            <a:r>
              <a:rPr lang="de-AT" sz="14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, Frankfurt 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9F47318-8C79-31FE-0D27-19A4DE0CDD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762" y="1124602"/>
            <a:ext cx="2832675" cy="1896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ED63FC4-1D35-8737-A567-A9F6B569D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63" y="3060395"/>
            <a:ext cx="2832674" cy="176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0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>
            <a:extLst>
              <a:ext uri="{FF2B5EF4-FFF2-40B4-BE49-F238E27FC236}">
                <a16:creationId xmlns:a16="http://schemas.microsoft.com/office/drawing/2014/main" id="{0B06B483-FA8E-8FDC-9E5F-D91501B6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94" y="490973"/>
            <a:ext cx="5754949" cy="351000"/>
          </a:xfrm>
        </p:spPr>
        <p:txBody>
          <a:bodyPr>
            <a:normAutofit/>
          </a:bodyPr>
          <a:lstStyle/>
          <a:p>
            <a:r>
              <a:rPr lang="de-AT" sz="1800" dirty="0" err="1"/>
              <a:t>timber</a:t>
            </a:r>
            <a:r>
              <a:rPr lang="de-AT" sz="1800" dirty="0"/>
              <a:t> </a:t>
            </a:r>
            <a:r>
              <a:rPr lang="de-AT" sz="1800" dirty="0" err="1"/>
              <a:t>pioneer</a:t>
            </a:r>
            <a:r>
              <a:rPr lang="de-AT" sz="1800" dirty="0"/>
              <a:t> - </a:t>
            </a:r>
            <a:r>
              <a:rPr lang="de-AT" sz="1800" dirty="0" err="1"/>
              <a:t>construction</a:t>
            </a:r>
            <a:endParaRPr lang="de-AT" sz="1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2D27429-03FE-A7CF-F1C9-95471DA868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845" y="2825625"/>
            <a:ext cx="2050247" cy="131286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EF144B9-98C3-B83B-7A83-98D0C9247DA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846" y="1287894"/>
            <a:ext cx="2002097" cy="645889"/>
          </a:xfrm>
          <a:prstGeom prst="rect">
            <a:avLst/>
          </a:prstGeom>
        </p:spPr>
      </p:pic>
      <p:pic>
        <p:nvPicPr>
          <p:cNvPr id="5" name="Grafik 4" descr="Ein Bild, das Text, Whiteboard enthält.&#10;&#10;Automatisch generierte Beschreibung">
            <a:extLst>
              <a:ext uri="{FF2B5EF4-FFF2-40B4-BE49-F238E27FC236}">
                <a16:creationId xmlns:a16="http://schemas.microsoft.com/office/drawing/2014/main" id="{DBB6A2CE-AD55-4185-20B7-55033C351D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895" y="2015952"/>
            <a:ext cx="1087296" cy="71337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810D5D1-76C8-5CFE-01E0-D16A52BF91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7548" y="2024524"/>
            <a:ext cx="918707" cy="71337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935C9AA-945B-53A4-5B01-0C28BAA0219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209" y="1356008"/>
            <a:ext cx="3729443" cy="2769895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E9DB668-DCD7-B3E1-173E-C6C60C568C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3708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49C3924-61F7-4E84-8CA7-4D16D8F2A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82" y="463110"/>
            <a:ext cx="5277588" cy="4680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tabLst>
                <a:tab pos="457200" algn="l"/>
                <a:tab pos="450215" algn="l"/>
              </a:tabLst>
            </a:pPr>
            <a:r>
              <a:rPr lang="de-AT" sz="1800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t</a:t>
            </a:r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imber</a:t>
            </a:r>
            <a:r>
              <a:rPr lang="de-AT" sz="18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de-AT" sz="1800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p</a:t>
            </a:r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ioneer</a:t>
            </a:r>
            <a:r>
              <a:rPr lang="de-AT" sz="1800" dirty="0">
                <a:solidFill>
                  <a:schemeClr val="accent1"/>
                </a:solidFill>
                <a:ea typeface="Times New Roman" panose="02020603050405020304" pitchFamily="18" charset="0"/>
              </a:rPr>
              <a:t> - </a:t>
            </a:r>
            <a:r>
              <a:rPr lang="de-AT" sz="1800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o</a:t>
            </a:r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ffice</a:t>
            </a:r>
            <a:r>
              <a:rPr lang="de-DE" sz="18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de-AT" sz="1800" b="1" kern="16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060D39E-E204-6849-B1E4-9B73E69E8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492" y="1323459"/>
            <a:ext cx="3923270" cy="294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5BA7232-8CFB-419C-42C6-275C2420D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1668" y="1323459"/>
            <a:ext cx="2206840" cy="294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0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77161" y="469119"/>
            <a:ext cx="5292474" cy="468000"/>
          </a:xfrm>
        </p:spPr>
        <p:txBody>
          <a:bodyPr/>
          <a:lstStyle/>
          <a:p>
            <a:r>
              <a:rPr lang="de-DE" dirty="0" err="1"/>
              <a:t>ubm</a:t>
            </a:r>
            <a:r>
              <a:rPr lang="de-DE" dirty="0"/>
              <a:t>. auf einen blick.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1096078" y="997371"/>
            <a:ext cx="1532678" cy="298029"/>
          </a:xfrm>
        </p:spPr>
        <p:txBody>
          <a:bodyPr/>
          <a:lstStyle/>
          <a:p>
            <a:r>
              <a:rPr lang="de-DE" sz="1100" dirty="0" err="1"/>
              <a:t>fokus</a:t>
            </a:r>
            <a:r>
              <a:rPr lang="de-DE" sz="1100" dirty="0"/>
              <a:t>.</a:t>
            </a:r>
            <a:endParaRPr lang="en-US" sz="110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1100842" y="1582030"/>
            <a:ext cx="1532678" cy="298029"/>
          </a:xfrm>
        </p:spPr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track record.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1100842" y="2183241"/>
            <a:ext cx="1527913" cy="298030"/>
          </a:xfrm>
        </p:spPr>
        <p:txBody>
          <a:bodyPr/>
          <a:lstStyle/>
          <a:p>
            <a:r>
              <a:rPr lang="en-US" sz="1100" dirty="0"/>
              <a:t>pipeline.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9"/>
          </p:nvPr>
        </p:nvSpPr>
        <p:spPr>
          <a:xfrm>
            <a:off x="2690186" y="989749"/>
            <a:ext cx="3066972" cy="51202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de-DE" sz="800" dirty="0"/>
              <a:t>Wohnen und Büro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de-DE" sz="800" dirty="0"/>
              <a:t>Europäische Metropolen </a:t>
            </a:r>
            <a:endParaRPr lang="de-DE" sz="800" i="1" dirty="0"/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de-DE" sz="800" i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green</a:t>
            </a:r>
            <a:r>
              <a:rPr lang="de-DE" sz="8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. smart. and </a:t>
            </a:r>
            <a:r>
              <a:rPr lang="de-DE" sz="800" i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de-DE" sz="8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e-DE" sz="800" i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200"/>
              </a:spcAft>
            </a:pPr>
            <a:endParaRPr lang="en-US" sz="800" i="1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0"/>
          </p:nvPr>
        </p:nvSpPr>
        <p:spPr>
          <a:xfrm>
            <a:off x="2690188" y="1582030"/>
            <a:ext cx="3066970" cy="512026"/>
          </a:xfrm>
        </p:spPr>
        <p:txBody>
          <a:bodyPr/>
          <a:lstStyle/>
          <a:p>
            <a:pPr lvl="0" eaLnBrk="0">
              <a:spcBef>
                <a:spcPts val="0"/>
              </a:spcBef>
              <a:spcAft>
                <a:spcPts val="200"/>
              </a:spcAft>
              <a:defRPr/>
            </a:pPr>
            <a:r>
              <a:rPr lang="de-DE" sz="800" dirty="0"/>
              <a:t>Nachhaltige Ertragsentwicklung über Jahrzehnte </a:t>
            </a:r>
          </a:p>
          <a:p>
            <a:pPr lvl="0" eaLnBrk="0">
              <a:spcBef>
                <a:spcPts val="0"/>
              </a:spcBef>
              <a:spcAft>
                <a:spcPts val="200"/>
              </a:spcAft>
              <a:defRPr/>
            </a:pPr>
            <a:r>
              <a:rPr lang="de-DE" sz="800" dirty="0"/>
              <a:t>über 150-jährige Unternehmensgeschichte</a:t>
            </a:r>
          </a:p>
          <a:p>
            <a:pPr eaLnBrk="0">
              <a:spcBef>
                <a:spcPts val="0"/>
              </a:spcBef>
              <a:spcAft>
                <a:spcPts val="200"/>
              </a:spcAft>
              <a:defRPr/>
            </a:pPr>
            <a:r>
              <a:rPr lang="de-DE" sz="800" dirty="0"/>
              <a:t>Prime Market Listing an der Wiener Börse </a:t>
            </a:r>
          </a:p>
          <a:p>
            <a:pPr lvl="0" eaLnBrk="0">
              <a:spcBef>
                <a:spcPts val="0"/>
              </a:spcBef>
              <a:spcAft>
                <a:spcPts val="200"/>
              </a:spcAft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>
              <a:spcBef>
                <a:spcPts val="0"/>
              </a:spcBef>
              <a:spcAft>
                <a:spcPts val="200"/>
              </a:spcAft>
            </a:pPr>
            <a:endParaRPr lang="de-DE" sz="80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1"/>
          </p:nvPr>
        </p:nvSpPr>
        <p:spPr>
          <a:xfrm>
            <a:off x="2690188" y="2183240"/>
            <a:ext cx="3066970" cy="388510"/>
          </a:xfrm>
        </p:spPr>
        <p:txBody>
          <a:bodyPr/>
          <a:lstStyle/>
          <a:p>
            <a:pPr eaLnBrk="0">
              <a:spcBef>
                <a:spcPts val="0"/>
              </a:spcBef>
              <a:spcAft>
                <a:spcPts val="200"/>
              </a:spcAft>
            </a:pPr>
            <a:r>
              <a:rPr lang="de-DE" sz="800" dirty="0"/>
              <a:t>2,1 Mrd. EUR </a:t>
            </a:r>
            <a:r>
              <a:rPr lang="de-DE" sz="800" dirty="0">
                <a:ea typeface="Times New Roman" panose="02020603050405020304" pitchFamily="18" charset="0"/>
                <a:cs typeface="Times New Roman" panose="02020603050405020304" pitchFamily="18" charset="0"/>
              </a:rPr>
              <a:t>mit rd. 55</a:t>
            </a:r>
            <a:r>
              <a:rPr lang="de-DE" sz="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0.000 m² Geschossfläche</a:t>
            </a:r>
          </a:p>
          <a:p>
            <a:pPr eaLnBrk="0">
              <a:spcBef>
                <a:spcPts val="0"/>
              </a:spcBef>
              <a:spcAft>
                <a:spcPts val="200"/>
              </a:spcAft>
            </a:pPr>
            <a:r>
              <a:rPr lang="de-DE" sz="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Über 90% davon in Deutschland und Österreich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238875C-E699-58BF-596C-5EA65D04C2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A40C266-9855-B50C-916D-31043C982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0842" y="2722475"/>
            <a:ext cx="4706938" cy="1409161"/>
          </a:xfrm>
          <a:prstGeom prst="rect">
            <a:avLst/>
          </a:prstGeom>
          <a:noFill/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5F6CC6C-99D6-421D-0766-CA2064993E74}"/>
              </a:ext>
            </a:extLst>
          </p:cNvPr>
          <p:cNvSpPr txBox="1"/>
          <p:nvPr/>
        </p:nvSpPr>
        <p:spPr>
          <a:xfrm>
            <a:off x="1005191" y="4187947"/>
            <a:ext cx="551882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6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green</a:t>
            </a:r>
            <a:r>
              <a:rPr lang="de-DE" sz="26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   smart.   and </a:t>
            </a:r>
            <a:r>
              <a:rPr lang="de-DE" sz="26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de-DE" sz="26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e-AT" sz="2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C1E5225E-8A6D-CBBC-9855-86051C17B7C9}"/>
              </a:ext>
            </a:extLst>
          </p:cNvPr>
          <p:cNvSpPr/>
          <p:nvPr/>
        </p:nvSpPr>
        <p:spPr>
          <a:xfrm>
            <a:off x="1403922" y="3985308"/>
            <a:ext cx="936752" cy="135796"/>
          </a:xfrm>
          <a:prstGeom prst="rect">
            <a:avLst/>
          </a:prstGeom>
          <a:solidFill>
            <a:srgbClr val="005240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T" sz="1300" dirty="0">
              <a:latin typeface="+mj-lt"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CD6EAFBD-B05C-1E60-6445-2DC00C386A64}"/>
              </a:ext>
            </a:extLst>
          </p:cNvPr>
          <p:cNvSpPr/>
          <p:nvPr/>
        </p:nvSpPr>
        <p:spPr>
          <a:xfrm>
            <a:off x="2960624" y="3991276"/>
            <a:ext cx="936752" cy="135796"/>
          </a:xfrm>
          <a:prstGeom prst="rect">
            <a:avLst/>
          </a:prstGeom>
          <a:solidFill>
            <a:srgbClr val="005240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T" sz="1300" dirty="0">
              <a:latin typeface="+mj-lt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8AC95496-3B2B-08B4-0B44-C15DB012C1C1}"/>
              </a:ext>
            </a:extLst>
          </p:cNvPr>
          <p:cNvSpPr/>
          <p:nvPr/>
        </p:nvSpPr>
        <p:spPr>
          <a:xfrm>
            <a:off x="4548695" y="3948911"/>
            <a:ext cx="905383" cy="159223"/>
          </a:xfrm>
          <a:prstGeom prst="rect">
            <a:avLst/>
          </a:prstGeom>
          <a:solidFill>
            <a:srgbClr val="005240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T" sz="1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25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49C3924-61F7-4E84-8CA7-4D16D8F2A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82" y="463110"/>
            <a:ext cx="5277588" cy="4680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tabLst>
                <a:tab pos="457200" algn="l"/>
                <a:tab pos="450215" algn="l"/>
              </a:tabLst>
            </a:pPr>
            <a:r>
              <a:rPr lang="de-AT" sz="1800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t</a:t>
            </a:r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imber</a:t>
            </a:r>
            <a:r>
              <a:rPr lang="de-AT" sz="18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de-AT" sz="1800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p</a:t>
            </a:r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ioneer</a:t>
            </a:r>
            <a:r>
              <a:rPr lang="de-AT" sz="1800" dirty="0">
                <a:solidFill>
                  <a:schemeClr val="accent1"/>
                </a:solidFill>
                <a:ea typeface="Times New Roman" panose="02020603050405020304" pitchFamily="18" charset="0"/>
              </a:rPr>
              <a:t> – </a:t>
            </a:r>
            <a:r>
              <a:rPr lang="de-AT" sz="1800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eingangs</a:t>
            </a:r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lobby</a:t>
            </a:r>
            <a:r>
              <a:rPr lang="de-DE" sz="18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de-AT" sz="1800" b="1" kern="16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Grafik 2" descr="Ein Bild, das Gebäude, Architektur, Treppe, Eigentum enthält.&#10;&#10;Automatisch generierte Beschreibung">
            <a:extLst>
              <a:ext uri="{FF2B5EF4-FFF2-40B4-BE49-F238E27FC236}">
                <a16:creationId xmlns:a16="http://schemas.microsoft.com/office/drawing/2014/main" id="{C873A563-A275-6963-E0E4-3947E7AE01F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64" y="1385242"/>
            <a:ext cx="4213206" cy="2810175"/>
          </a:xfrm>
          <a:prstGeom prst="rect">
            <a:avLst/>
          </a:prstGeom>
        </p:spPr>
      </p:pic>
      <p:pic>
        <p:nvPicPr>
          <p:cNvPr id="8" name="Grafik 7" descr="Ein Bild, das Treppe, Gebäude, Geländer, Kompositmaterial enthält.&#10;&#10;Automatisch generierte Beschreibung">
            <a:extLst>
              <a:ext uri="{FF2B5EF4-FFF2-40B4-BE49-F238E27FC236}">
                <a16:creationId xmlns:a16="http://schemas.microsoft.com/office/drawing/2014/main" id="{ACAD5B06-FC1E-A00D-0979-CA7C817441E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556" y="1385243"/>
            <a:ext cx="1895850" cy="284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5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5BFAC22-290E-4C43-8E9E-54A0C4DDEA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49C3924-61F7-4E84-8CA7-4D16D8F2A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31" y="463110"/>
            <a:ext cx="5277588" cy="468000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  <a:tabLst>
                <a:tab pos="457200" algn="l"/>
                <a:tab pos="450215" algn="l"/>
              </a:tabLst>
            </a:pPr>
            <a:r>
              <a:rPr lang="de-DE" sz="18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unsere </a:t>
            </a:r>
            <a:r>
              <a:rPr lang="de-DE" sz="1800" b="1" kern="16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timber</a:t>
            </a:r>
            <a:r>
              <a:rPr lang="de-DE" sz="18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800" b="1" kern="16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family</a:t>
            </a:r>
            <a:r>
              <a:rPr lang="de-DE" sz="18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de-AT" sz="1800" b="1" kern="16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5" name="Picture 15">
            <a:extLst>
              <a:ext uri="{FF2B5EF4-FFF2-40B4-BE49-F238E27FC236}">
                <a16:creationId xmlns:a16="http://schemas.microsoft.com/office/drawing/2014/main" id="{B653E14E-B305-8DBA-C55D-0AE8F07BF0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6"/>
          <a:stretch/>
        </p:blipFill>
        <p:spPr>
          <a:xfrm>
            <a:off x="251649" y="3063271"/>
            <a:ext cx="3108424" cy="16659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82B8BC5A-A5E2-FC49-8C69-8FB8BBA1E881}"/>
              </a:ext>
            </a:extLst>
          </p:cNvPr>
          <p:cNvSpPr txBox="1"/>
          <p:nvPr/>
        </p:nvSpPr>
        <p:spPr>
          <a:xfrm>
            <a:off x="3675562" y="1467193"/>
            <a:ext cx="2725237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de-AT" sz="10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Europas erstes Stadtquartier in Holz-Hybrid-Bauweise mit 75.000 m</a:t>
            </a:r>
            <a:r>
              <a:rPr lang="de-AT" sz="1000" b="1" baseline="30000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2</a:t>
            </a:r>
            <a:r>
              <a:rPr lang="de-AT" sz="10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 BGF</a:t>
            </a:r>
            <a:endParaRPr lang="de-AT" sz="1000" b="1" dirty="0">
              <a:solidFill>
                <a:schemeClr val="accent1"/>
              </a:solidFill>
              <a:effectLst/>
              <a:ea typeface="Calibri" panose="020F0502020204030204" pitchFamily="34" charset="0"/>
            </a:endParaRPr>
          </a:p>
          <a:p>
            <a:pPr algn="l" fontAlgn="base"/>
            <a:endParaRPr lang="de-AT" sz="1000" b="1" i="0" dirty="0">
              <a:effectLst/>
            </a:endParaRPr>
          </a:p>
          <a:p>
            <a:pPr algn="l" fontAlgn="base"/>
            <a:r>
              <a:rPr lang="de-AT" sz="1000" b="1" i="0" dirty="0">
                <a:effectLst/>
              </a:rPr>
              <a:t>Assetklasse</a:t>
            </a:r>
          </a:p>
          <a:p>
            <a:pPr algn="l" fontAlgn="base"/>
            <a:r>
              <a:rPr lang="de-AT" sz="1000" b="0" i="0" dirty="0">
                <a:effectLst/>
              </a:rPr>
              <a:t>Wohnen, Gewerbe</a:t>
            </a:r>
          </a:p>
          <a:p>
            <a:pPr algn="l" fontAlgn="base"/>
            <a:endParaRPr lang="de-AT" sz="1000" b="0" i="0" dirty="0">
              <a:effectLst/>
            </a:endParaRPr>
          </a:p>
          <a:p>
            <a:pPr algn="l" fontAlgn="base"/>
            <a:r>
              <a:rPr lang="de-AT" sz="1000" b="1" i="0" dirty="0">
                <a:effectLst/>
              </a:rPr>
              <a:t>Baustart</a:t>
            </a:r>
          </a:p>
          <a:p>
            <a:pPr algn="l" fontAlgn="base"/>
            <a:r>
              <a:rPr lang="de-AT" sz="1000" b="0" i="0" dirty="0">
                <a:effectLst/>
              </a:rPr>
              <a:t>Q3 2023</a:t>
            </a:r>
          </a:p>
          <a:p>
            <a:pPr algn="l" fontAlgn="base"/>
            <a:r>
              <a:rPr lang="de-AT" sz="1000" b="1" dirty="0"/>
              <a:t>Fertigstellung</a:t>
            </a:r>
            <a:endParaRPr lang="de-AT" sz="1000" b="1" i="0" dirty="0">
              <a:effectLst/>
            </a:endParaRPr>
          </a:p>
          <a:p>
            <a:pPr algn="l" fontAlgn="base"/>
            <a:r>
              <a:rPr lang="de-AT" sz="1000" b="0" i="0" dirty="0">
                <a:effectLst/>
              </a:rPr>
              <a:t>2026</a:t>
            </a:r>
          </a:p>
          <a:p>
            <a:pPr algn="l" fontAlgn="base"/>
            <a:endParaRPr lang="de-AT" sz="1000" b="0" i="0" dirty="0">
              <a:effectLst/>
            </a:endParaRPr>
          </a:p>
          <a:p>
            <a:pPr algn="l" fontAlgn="base"/>
            <a:r>
              <a:rPr lang="de-AT" sz="1000" b="1" i="0" dirty="0">
                <a:effectLst/>
              </a:rPr>
              <a:t>Bruttogeschossfläche</a:t>
            </a:r>
          </a:p>
          <a:p>
            <a:pPr algn="l" fontAlgn="base"/>
            <a:r>
              <a:rPr lang="de-AT" sz="1000" b="0" i="0" dirty="0">
                <a:effectLst/>
              </a:rPr>
              <a:t>75.000 m²</a:t>
            </a:r>
          </a:p>
          <a:p>
            <a:pPr algn="l" fontAlgn="base"/>
            <a:r>
              <a:rPr lang="de-AT" sz="1000" b="1" i="0" dirty="0">
                <a:effectLst/>
              </a:rPr>
              <a:t>Vermietbare Fläche Büro + Handel</a:t>
            </a:r>
          </a:p>
          <a:p>
            <a:pPr algn="l" fontAlgn="base"/>
            <a:r>
              <a:rPr lang="de-AT" sz="1000" b="0" i="0" dirty="0">
                <a:effectLst/>
              </a:rPr>
              <a:t>28.700 m²</a:t>
            </a:r>
          </a:p>
          <a:p>
            <a:pPr algn="l" fontAlgn="base"/>
            <a:r>
              <a:rPr lang="de-AT" sz="1000" b="1" i="0" dirty="0">
                <a:effectLst/>
              </a:rPr>
              <a:t>Vermietbare Fläche Wohnen</a:t>
            </a:r>
          </a:p>
          <a:p>
            <a:pPr algn="l" fontAlgn="base"/>
            <a:r>
              <a:rPr lang="de-AT" sz="1000" dirty="0"/>
              <a:t>37.600</a:t>
            </a:r>
            <a:r>
              <a:rPr lang="de-AT" sz="1000" b="0" i="0" dirty="0">
                <a:effectLst/>
              </a:rPr>
              <a:t> m²</a:t>
            </a:r>
          </a:p>
          <a:p>
            <a:pPr algn="l" fontAlgn="base"/>
            <a:r>
              <a:rPr lang="de-AT" sz="1000" b="1" i="0" dirty="0">
                <a:effectLst/>
              </a:rPr>
              <a:t>Long </a:t>
            </a:r>
            <a:r>
              <a:rPr lang="de-AT" sz="1000" b="1" i="0" dirty="0" err="1">
                <a:effectLst/>
              </a:rPr>
              <a:t>Stay</a:t>
            </a:r>
            <a:r>
              <a:rPr lang="de-AT" sz="1000" b="1" i="0" dirty="0">
                <a:effectLst/>
              </a:rPr>
              <a:t> Apartments</a:t>
            </a:r>
          </a:p>
          <a:p>
            <a:pPr algn="l" fontAlgn="base"/>
            <a:r>
              <a:rPr lang="de-AT" sz="1000" dirty="0"/>
              <a:t>180 Wohnungen</a:t>
            </a:r>
            <a:endParaRPr lang="de-AT" sz="1000" b="0" i="0" dirty="0">
              <a:effectLst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C8D7B81C-EA69-6C95-E7D9-90723B7317D9}"/>
              </a:ext>
            </a:extLst>
          </p:cNvPr>
          <p:cNvSpPr txBox="1"/>
          <p:nvPr/>
        </p:nvSpPr>
        <p:spPr>
          <a:xfrm>
            <a:off x="3662814" y="1068029"/>
            <a:ext cx="2840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de-AT" sz="14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LeopoldQuartier</a:t>
            </a:r>
            <a:r>
              <a:rPr lang="de-AT" sz="14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de-AT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</a:rPr>
              <a:t>Wien</a:t>
            </a:r>
            <a:r>
              <a:rPr lang="de-AT" sz="14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786D022-BE9A-E93C-977E-DB635406B6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649" y="870535"/>
            <a:ext cx="3108424" cy="200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987EAC5-F38B-5C11-E269-8466F3FEA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61" y="148589"/>
            <a:ext cx="3400293" cy="1550303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A49C3924-61F7-4E84-8CA7-4D16D8F2A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358" y="653370"/>
            <a:ext cx="2367420" cy="655176"/>
          </a:xfrm>
        </p:spPr>
        <p:txBody>
          <a:bodyPr>
            <a:normAutofit/>
          </a:bodyPr>
          <a:lstStyle/>
          <a:p>
            <a:pPr marL="0" lvl="2"/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LeopoldQuartier</a:t>
            </a:r>
            <a:r>
              <a:rPr lang="de-AT" sz="18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 A  holzhybrid </a:t>
            </a:r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office</a:t>
            </a:r>
            <a:r>
              <a:rPr lang="de-AT" sz="18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B9FE333-E38F-6253-B1AD-9189DBEB98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8231" y="1895526"/>
            <a:ext cx="2289446" cy="231952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A250756-9742-4368-93DA-0A02C0CA4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61" y="1698892"/>
            <a:ext cx="4284659" cy="27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6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5BFAC22-290E-4C43-8E9E-54A0C4DDEA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49C3924-61F7-4E84-8CA7-4D16D8F2A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31" y="463110"/>
            <a:ext cx="5277588" cy="468000"/>
          </a:xfrm>
        </p:spPr>
        <p:txBody>
          <a:bodyPr>
            <a:normAutofit/>
          </a:bodyPr>
          <a:lstStyle/>
          <a:p>
            <a:pPr marL="0" lvl="2"/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LeopoldQuartier</a:t>
            </a:r>
            <a:r>
              <a:rPr lang="de-AT" sz="18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 A – </a:t>
            </a:r>
            <a:r>
              <a:rPr lang="de-AT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</a:rPr>
              <a:t>o</a:t>
            </a:r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ffice</a:t>
            </a:r>
            <a:r>
              <a:rPr lang="de-AT" sz="18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FD27E93-EB38-72A6-9CFF-07A619349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17" y="1092988"/>
            <a:ext cx="3030592" cy="170542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3071DFC-4AB1-94E8-855F-ABE39CAEA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892" y="1092988"/>
            <a:ext cx="3030592" cy="1705428"/>
          </a:xfrm>
          <a:prstGeom prst="rect">
            <a:avLst/>
          </a:prstGeom>
        </p:spPr>
      </p:pic>
      <p:pic>
        <p:nvPicPr>
          <p:cNvPr id="8" name="Grafik 7" descr="Ein Bild, das Decke, Inneneinrichtung, Im Haus, Mobiliar enthält.&#10;&#10;Automatisch generierte Beschreibung">
            <a:extLst>
              <a:ext uri="{FF2B5EF4-FFF2-40B4-BE49-F238E27FC236}">
                <a16:creationId xmlns:a16="http://schemas.microsoft.com/office/drawing/2014/main" id="{8E944E5F-136E-9623-3395-112DED1D01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40" y="2974962"/>
            <a:ext cx="3093969" cy="1740358"/>
          </a:xfrm>
          <a:prstGeom prst="rect">
            <a:avLst/>
          </a:prstGeom>
        </p:spPr>
      </p:pic>
      <p:pic>
        <p:nvPicPr>
          <p:cNvPr id="9" name="Grafik 8" descr="Ein Bild, das Im Haus, Inneneinrichtung, Wand, Boden enthält.&#10;&#10;Automatisch generierte Beschreibung">
            <a:extLst>
              <a:ext uri="{FF2B5EF4-FFF2-40B4-BE49-F238E27FC236}">
                <a16:creationId xmlns:a16="http://schemas.microsoft.com/office/drawing/2014/main" id="{7EF7E8A9-9B83-E3BC-AC0A-1ED4725751A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4892" y="3009891"/>
            <a:ext cx="3031873" cy="170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1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5BFAC22-290E-4C43-8E9E-54A0C4DDEA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49C3924-61F7-4E84-8CA7-4D16D8F2A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30" y="419112"/>
            <a:ext cx="5734637" cy="468000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  <a:tabLst>
                <a:tab pos="457200" algn="l"/>
                <a:tab pos="450215" algn="l"/>
              </a:tabLst>
            </a:pPr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LeopoldQuartier</a:t>
            </a:r>
            <a:r>
              <a:rPr lang="de-AT" sz="18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de-AT" sz="1800" dirty="0">
                <a:solidFill>
                  <a:schemeClr val="accent1"/>
                </a:solidFill>
                <a:ea typeface="Times New Roman" panose="02020603050405020304" pitchFamily="18" charset="0"/>
              </a:rPr>
              <a:t>B</a:t>
            </a:r>
            <a:r>
              <a:rPr lang="de-AT" sz="18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 – </a:t>
            </a:r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long</a:t>
            </a:r>
            <a:r>
              <a:rPr lang="de-AT" sz="18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stay</a:t>
            </a:r>
            <a:r>
              <a:rPr lang="de-AT" sz="18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de-AT" sz="1800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a</a:t>
            </a:r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pp</a:t>
            </a:r>
            <a:r>
              <a:rPr lang="de-AT" sz="1800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artment</a:t>
            </a:r>
            <a:r>
              <a:rPr lang="de-DE" sz="18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de-AT" sz="1800" b="1" kern="16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EA24A60-D0EF-33C6-B6CA-E4B8DF007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767" y="580783"/>
            <a:ext cx="12711416" cy="1203632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0C9FC69-00DA-5EF1-D4F6-820E7796A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371" y="3675986"/>
            <a:ext cx="16514485" cy="816998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6E07A05-86BD-15AA-09F6-84DA2494CE1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30" y="918926"/>
            <a:ext cx="4292871" cy="212345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F936C97-51F7-C56D-F9ED-C86B12CBB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3703" y="4818277"/>
            <a:ext cx="15025891" cy="651012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FBD00BF-2A50-55B4-8BFD-242EF6F5A5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13471" y="3042384"/>
            <a:ext cx="10114771" cy="763123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8652746-A06E-4BF0-BDA0-0A74F81832C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2507" y="2321257"/>
            <a:ext cx="3183666" cy="240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8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5BFAC22-290E-4C43-8E9E-54A0C4DDEA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49C3924-61F7-4E84-8CA7-4D16D8F2A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174" y="977568"/>
            <a:ext cx="2423026" cy="814161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  <a:tabLst>
                <a:tab pos="457200" algn="l"/>
                <a:tab pos="450215" algn="l"/>
              </a:tabLst>
            </a:pPr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LeopoldQuartier</a:t>
            </a:r>
            <a:r>
              <a:rPr lang="de-AT" sz="18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 C</a:t>
            </a:r>
            <a:br>
              <a:rPr lang="de-AT" sz="18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de-AT" sz="18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- </a:t>
            </a:r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luxury</a:t>
            </a:r>
            <a:r>
              <a:rPr lang="de-AT" sz="1800" dirty="0">
                <a:solidFill>
                  <a:schemeClr val="accent1"/>
                </a:solidFill>
                <a:ea typeface="Times New Roman" panose="02020603050405020304" pitchFamily="18" charset="0"/>
              </a:rPr>
              <a:t> </a:t>
            </a:r>
            <a:r>
              <a:rPr lang="de-AT" sz="1800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l</a:t>
            </a:r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iving</a:t>
            </a:r>
            <a:r>
              <a:rPr lang="de-DE" sz="18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de-AT" sz="1800" b="1" kern="16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FF2A03-0854-AD14-D5D9-1ECF6284E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588" y="578911"/>
            <a:ext cx="11841853" cy="1219509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C7D2E2D-DE77-E546-C38E-8E24C41A9F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128" y="134353"/>
            <a:ext cx="3590524" cy="369775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93ECEC6-577B-214A-075D-4A9ABEF025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200" y="2115990"/>
            <a:ext cx="4504584" cy="262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6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5BFAC22-290E-4C43-8E9E-54A0C4DDEA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49C3924-61F7-4E84-8CA7-4D16D8F2A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31" y="463110"/>
            <a:ext cx="5277588" cy="468000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  <a:tabLst>
                <a:tab pos="457200" algn="l"/>
                <a:tab pos="450215" algn="l"/>
              </a:tabLst>
            </a:pPr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LeopoldQuartier</a:t>
            </a:r>
            <a:r>
              <a:rPr lang="de-AT" sz="18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 D – </a:t>
            </a:r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living</a:t>
            </a:r>
            <a:r>
              <a:rPr lang="de-DE" sz="18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de-AT" sz="1800" b="1" kern="16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EA24A60-D0EF-33C6-B6CA-E4B8DF007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767" y="580783"/>
            <a:ext cx="12711416" cy="1203632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E735738-F51A-435D-92D9-63840F44A2B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14" y="844612"/>
            <a:ext cx="4660234" cy="254936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76741BF-1B9D-99EF-F52C-CA5D587F5F2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016" y="2285260"/>
            <a:ext cx="2434281" cy="230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091B86E-94BF-D7B5-DD07-0D2E89B9C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86" y="526941"/>
            <a:ext cx="5460465" cy="351000"/>
          </a:xfrm>
        </p:spPr>
        <p:txBody>
          <a:bodyPr>
            <a:noAutofit/>
          </a:bodyPr>
          <a:lstStyle/>
          <a:p>
            <a:r>
              <a:rPr lang="de-DE" dirty="0"/>
              <a:t>Mainz – </a:t>
            </a:r>
            <a:r>
              <a:rPr lang="de-DE" dirty="0" err="1"/>
              <a:t>stadtentwicklungsgebiet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zollhafen</a:t>
            </a:r>
            <a:r>
              <a:rPr lang="de-DE" dirty="0"/>
              <a:t> </a:t>
            </a:r>
            <a:r>
              <a:rPr lang="de-DE" dirty="0" err="1"/>
              <a:t>herbst</a:t>
            </a:r>
            <a:r>
              <a:rPr lang="de-DE" dirty="0"/>
              <a:t> 2023</a:t>
            </a:r>
            <a:endParaRPr lang="de-AT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D7B8CED-B98E-AFA6-154A-B64E9598D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02" y="1369356"/>
            <a:ext cx="6271053" cy="324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6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5BFAC22-290E-4C43-8E9E-54A0C4DDEA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49C3924-61F7-4E84-8CA7-4D16D8F2A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63" y="463110"/>
            <a:ext cx="5277588" cy="468000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  <a:tabLst>
                <a:tab pos="457200" algn="l"/>
                <a:tab pos="450215" algn="l"/>
              </a:tabLst>
            </a:pPr>
            <a:r>
              <a:rPr lang="de-DE" sz="18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unsere </a:t>
            </a:r>
            <a:r>
              <a:rPr lang="de-DE" sz="1800" b="1" kern="1600" dirty="0" err="1">
                <a:ea typeface="Times New Roman" panose="02020603050405020304" pitchFamily="18" charset="0"/>
                <a:cs typeface="Arial" panose="020B0604020202020204" pitchFamily="34" charset="0"/>
              </a:rPr>
              <a:t>timber</a:t>
            </a:r>
            <a:r>
              <a:rPr lang="de-DE" sz="1800" b="1" kern="16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800" b="1" kern="1600" dirty="0" err="1">
                <a:ea typeface="Times New Roman" panose="02020603050405020304" pitchFamily="18" charset="0"/>
                <a:cs typeface="Arial" panose="020B0604020202020204" pitchFamily="34" charset="0"/>
              </a:rPr>
              <a:t>family</a:t>
            </a:r>
            <a:endParaRPr lang="de-AT" sz="1800" b="1" kern="16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E84B80F-5AB6-9183-0872-9AC7AFD56A9E}"/>
              </a:ext>
            </a:extLst>
          </p:cNvPr>
          <p:cNvSpPr txBox="1"/>
          <p:nvPr/>
        </p:nvSpPr>
        <p:spPr>
          <a:xfrm>
            <a:off x="3675563" y="1467193"/>
            <a:ext cx="253473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de-AT" sz="10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Erstes Holz-hybrid-Hochhaus in Mainz mit einer Höhe von 40 Metern</a:t>
            </a:r>
            <a:endParaRPr lang="de-AT" sz="1000" b="1" dirty="0">
              <a:solidFill>
                <a:schemeClr val="accent1"/>
              </a:solidFill>
              <a:effectLst/>
              <a:ea typeface="Calibri" panose="020F0502020204030204" pitchFamily="34" charset="0"/>
            </a:endParaRPr>
          </a:p>
          <a:p>
            <a:pPr algn="l" fontAlgn="base"/>
            <a:endParaRPr lang="de-AT" sz="1000" b="1" i="0" dirty="0">
              <a:effectLst/>
            </a:endParaRPr>
          </a:p>
          <a:p>
            <a:pPr algn="l" fontAlgn="base"/>
            <a:r>
              <a:rPr lang="de-AT" sz="1000" b="1" i="0" dirty="0">
                <a:effectLst/>
              </a:rPr>
              <a:t>Assetklasse</a:t>
            </a:r>
          </a:p>
          <a:p>
            <a:pPr algn="l" fontAlgn="base"/>
            <a:r>
              <a:rPr lang="de-AT" sz="1000" dirty="0"/>
              <a:t>Büro</a:t>
            </a:r>
            <a:endParaRPr lang="de-AT" sz="1000" b="0" i="0" dirty="0">
              <a:effectLst/>
            </a:endParaRPr>
          </a:p>
          <a:p>
            <a:pPr algn="l" fontAlgn="base"/>
            <a:endParaRPr lang="de-AT" sz="1000" b="0" i="0" dirty="0">
              <a:effectLst/>
            </a:endParaRPr>
          </a:p>
          <a:p>
            <a:pPr algn="l" fontAlgn="base"/>
            <a:r>
              <a:rPr lang="de-AT" sz="1000" b="1" i="0" dirty="0">
                <a:effectLst/>
              </a:rPr>
              <a:t>Baustart</a:t>
            </a:r>
          </a:p>
          <a:p>
            <a:pPr algn="l" fontAlgn="base"/>
            <a:r>
              <a:rPr lang="de-AT" sz="1000" b="0" i="0" dirty="0">
                <a:effectLst/>
              </a:rPr>
              <a:t>2023</a:t>
            </a:r>
          </a:p>
          <a:p>
            <a:pPr algn="l" fontAlgn="base"/>
            <a:r>
              <a:rPr lang="de-AT" sz="1000" b="1" dirty="0"/>
              <a:t>Fertigstellung</a:t>
            </a:r>
            <a:endParaRPr lang="de-AT" sz="1000" b="1" i="0" dirty="0">
              <a:effectLst/>
            </a:endParaRPr>
          </a:p>
          <a:p>
            <a:pPr algn="l" fontAlgn="base"/>
            <a:r>
              <a:rPr lang="de-AT" sz="1000" b="0" i="0" dirty="0">
                <a:effectLst/>
              </a:rPr>
              <a:t>2025</a:t>
            </a:r>
          </a:p>
          <a:p>
            <a:pPr algn="l" fontAlgn="base"/>
            <a:endParaRPr lang="de-AT" sz="1000" b="0" i="0" dirty="0">
              <a:effectLst/>
            </a:endParaRPr>
          </a:p>
          <a:p>
            <a:pPr algn="l" fontAlgn="base"/>
            <a:r>
              <a:rPr lang="de-AT" sz="1000" b="1" i="0" dirty="0">
                <a:effectLst/>
              </a:rPr>
              <a:t>Bruttogeschossfläche</a:t>
            </a:r>
          </a:p>
          <a:p>
            <a:pPr algn="l" fontAlgn="base"/>
            <a:r>
              <a:rPr lang="de-AT" sz="1000" dirty="0"/>
              <a:t>9</a:t>
            </a:r>
            <a:r>
              <a:rPr lang="de-AT" sz="1000" b="0" i="0" dirty="0">
                <a:effectLst/>
              </a:rPr>
              <a:t>.500 m²</a:t>
            </a:r>
          </a:p>
          <a:p>
            <a:pPr algn="l" fontAlgn="base"/>
            <a:r>
              <a:rPr lang="de-AT" sz="1000" b="1" dirty="0"/>
              <a:t>Anzahl Geschoße</a:t>
            </a:r>
            <a:endParaRPr lang="de-AT" sz="1000" b="1" i="0" dirty="0">
              <a:effectLst/>
            </a:endParaRPr>
          </a:p>
          <a:p>
            <a:pPr algn="l" fontAlgn="base"/>
            <a:r>
              <a:rPr lang="de-AT" sz="1000" dirty="0"/>
              <a:t>12 oberirdisch</a:t>
            </a:r>
            <a:endParaRPr lang="de-AT" sz="1000" b="0" i="0" dirty="0">
              <a:effectLst/>
            </a:endParaRPr>
          </a:p>
          <a:p>
            <a:pPr algn="l" fontAlgn="base"/>
            <a:r>
              <a:rPr lang="de-AT" sz="1000" b="1" i="0" dirty="0">
                <a:effectLst/>
              </a:rPr>
              <a:t>Stellplätze</a:t>
            </a:r>
          </a:p>
          <a:p>
            <a:pPr algn="l" fontAlgn="base"/>
            <a:r>
              <a:rPr lang="de-AT" sz="1000" dirty="0"/>
              <a:t>41</a:t>
            </a:r>
          </a:p>
          <a:p>
            <a:pPr algn="l" fontAlgn="base"/>
            <a:endParaRPr lang="de-AT" sz="1000" b="0" i="0" dirty="0">
              <a:effectLst/>
            </a:endParaRPr>
          </a:p>
          <a:p>
            <a:pPr algn="l" fontAlgn="base"/>
            <a:r>
              <a:rPr lang="de-AT" sz="1000" dirty="0"/>
              <a:t>Dachterrasse mit Panoramablick über den gesamten Zollhafen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B83E0A7-FCE0-E7BA-3FF5-B32E86B708DC}"/>
              </a:ext>
            </a:extLst>
          </p:cNvPr>
          <p:cNvSpPr txBox="1"/>
          <p:nvPr/>
        </p:nvSpPr>
        <p:spPr>
          <a:xfrm>
            <a:off x="3662814" y="1159416"/>
            <a:ext cx="2840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de-AT" sz="14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Timber Peak, Mainz 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4AAEF35-D9F8-0E2A-E98D-B11FD91C19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763" y="988240"/>
            <a:ext cx="2592615" cy="1899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413D8A8-9537-D0CF-2D89-928C23B16B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95" y="2827501"/>
            <a:ext cx="2814249" cy="199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7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5BFAC22-290E-4C43-8E9E-54A0C4DDEA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49C3924-61F7-4E84-8CA7-4D16D8F2A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9" y="523969"/>
            <a:ext cx="4053724" cy="909345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  <a:tabLst>
                <a:tab pos="457200" algn="l"/>
                <a:tab pos="450215" algn="l"/>
              </a:tabLst>
            </a:pPr>
            <a:r>
              <a:rPr lang="de-AT" sz="1800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t</a:t>
            </a:r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imber</a:t>
            </a:r>
            <a:r>
              <a:rPr lang="de-AT" sz="18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de-AT" sz="1800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p</a:t>
            </a:r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eak</a:t>
            </a:r>
            <a:r>
              <a:rPr lang="de-AT" sz="18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montagekonzept</a:t>
            </a:r>
            <a:endParaRPr lang="de-AT" sz="1800" b="1" kern="16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EA24A60-D0EF-33C6-B6CA-E4B8DF007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767" y="580783"/>
            <a:ext cx="12711416" cy="1203632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0C9FC69-00DA-5EF1-D4F6-820E7796A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371" y="3675986"/>
            <a:ext cx="16514485" cy="816998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F936C97-51F7-C56D-F9ED-C86B12CBB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703" y="4818277"/>
            <a:ext cx="15025891" cy="651012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FBD00BF-2A50-55B4-8BFD-242EF6F5A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3471" y="3042384"/>
            <a:ext cx="10114771" cy="763123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8AD7DC1-D73D-5E92-131B-8E68974316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18" y="874669"/>
            <a:ext cx="5021693" cy="252113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97F2A00-59E8-C3D6-A1E2-C7EC480F507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363" y="2901303"/>
            <a:ext cx="2968059" cy="177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2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03DA774A-F2A0-28AF-75BA-616966343B96}"/>
              </a:ext>
            </a:extLst>
          </p:cNvPr>
          <p:cNvGraphicFramePr/>
          <p:nvPr/>
        </p:nvGraphicFramePr>
        <p:xfrm>
          <a:off x="1728508" y="810886"/>
          <a:ext cx="3813472" cy="2235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5EA0E3E-4A3B-43D8-8BF1-38FEB25187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FB3DCD52-E7A2-47CF-BF31-5132A00C2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82" y="418695"/>
            <a:ext cx="3923978" cy="382600"/>
          </a:xfrm>
        </p:spPr>
        <p:txBody>
          <a:bodyPr>
            <a:normAutofit/>
          </a:bodyPr>
          <a:lstStyle/>
          <a:p>
            <a:r>
              <a:rPr lang="de-DE" dirty="0" err="1"/>
              <a:t>status</a:t>
            </a:r>
            <a:r>
              <a:rPr lang="de-DE" dirty="0"/>
              <a:t> quo.</a:t>
            </a:r>
            <a:endParaRPr lang="de-AT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B324BD5-0039-0F68-CFEF-7186B0D1CD6E}"/>
              </a:ext>
            </a:extLst>
          </p:cNvPr>
          <p:cNvSpPr txBox="1"/>
          <p:nvPr/>
        </p:nvSpPr>
        <p:spPr>
          <a:xfrm>
            <a:off x="345599" y="4208400"/>
            <a:ext cx="6343200" cy="442800"/>
          </a:xfrm>
          <a:prstGeom prst="rect">
            <a:avLst/>
          </a:prstGeom>
          <a:solidFill>
            <a:srgbClr val="005240"/>
          </a:solidFill>
          <a:ln>
            <a:noFill/>
          </a:ln>
        </p:spPr>
        <p:txBody>
          <a:bodyPr wrap="square" tIns="0" bIns="0" rtlCol="0" anchor="ctr">
            <a:noAutofit/>
          </a:bodyPr>
          <a:lstStyle/>
          <a:p>
            <a:r>
              <a:rPr lang="de-DE" sz="1400" b="1" dirty="0">
                <a:solidFill>
                  <a:schemeClr val="bg1"/>
                </a:solidFill>
                <a:latin typeface="+mj-lt"/>
              </a:rPr>
              <a:t>holz hybrid ist die </a:t>
            </a:r>
            <a:r>
              <a:rPr lang="de-DE" sz="1400" b="1" dirty="0" err="1">
                <a:solidFill>
                  <a:schemeClr val="bg1"/>
                </a:solidFill>
                <a:latin typeface="+mj-lt"/>
              </a:rPr>
              <a:t>zukunft</a:t>
            </a:r>
            <a:r>
              <a:rPr lang="de-DE" sz="1400" b="1" dirty="0">
                <a:solidFill>
                  <a:schemeClr val="bg1"/>
                </a:solidFill>
                <a:latin typeface="+mj-lt"/>
              </a:rPr>
              <a:t>.</a:t>
            </a:r>
            <a:endParaRPr lang="en-GB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Grafik 2">
            <a:extLst>
              <a:ext uri="{FF2B5EF4-FFF2-40B4-BE49-F238E27FC236}">
                <a16:creationId xmlns:a16="http://schemas.microsoft.com/office/drawing/2014/main" id="{A212FA24-4F10-BF60-0AAA-67DF511A19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65996" y="3171707"/>
            <a:ext cx="1260000" cy="82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7DB9BBE-CD37-05AB-BE20-A43885FDEE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309" y="3185288"/>
            <a:ext cx="1266013" cy="82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 descr="Ein Bild, das Baum, Himmel, draußen enthält.&#10;&#10;Automatisch generierte Beschreibung">
            <a:extLst>
              <a:ext uri="{FF2B5EF4-FFF2-40B4-BE49-F238E27FC236}">
                <a16:creationId xmlns:a16="http://schemas.microsoft.com/office/drawing/2014/main" id="{AC65686B-0CEE-177A-9598-49A30E563B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197" y="3185288"/>
            <a:ext cx="1260001" cy="82042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35">
            <a:extLst>
              <a:ext uri="{FF2B5EF4-FFF2-40B4-BE49-F238E27FC236}">
                <a16:creationId xmlns:a16="http://schemas.microsoft.com/office/drawing/2014/main" id="{97F07E1A-19EE-89E5-2978-A8F2938D7C35}"/>
              </a:ext>
            </a:extLst>
          </p:cNvPr>
          <p:cNvSpPr/>
          <p:nvPr/>
        </p:nvSpPr>
        <p:spPr>
          <a:xfrm>
            <a:off x="480197" y="4032505"/>
            <a:ext cx="1260001" cy="11404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tabLst>
                <a:tab pos="940594" algn="l"/>
              </a:tabLst>
            </a:pPr>
            <a:r>
              <a:rPr lang="nl-NL" sz="750" b="1" dirty="0">
                <a:solidFill>
                  <a:srgbClr val="005240"/>
                </a:solidFill>
                <a:latin typeface="Avenir Next LT Pro" panose="020B0504020202020204" pitchFamily="34" charset="0"/>
              </a:rPr>
              <a:t> </a:t>
            </a:r>
            <a:r>
              <a:rPr lang="nl-NL" sz="750" b="1" dirty="0" err="1">
                <a:solidFill>
                  <a:srgbClr val="005240"/>
                </a:solidFill>
                <a:latin typeface="Avenir Next LT Pro" panose="020B0504020202020204" pitchFamily="34" charset="0"/>
              </a:rPr>
              <a:t>Timber</a:t>
            </a:r>
            <a:r>
              <a:rPr lang="nl-NL" sz="750" b="1" dirty="0">
                <a:solidFill>
                  <a:srgbClr val="005240"/>
                </a:solidFill>
                <a:latin typeface="Avenir Next LT Pro" panose="020B0504020202020204" pitchFamily="34" charset="0"/>
              </a:rPr>
              <a:t> </a:t>
            </a:r>
            <a:r>
              <a:rPr lang="nl-NL" sz="750" b="1" dirty="0" err="1">
                <a:solidFill>
                  <a:srgbClr val="005240"/>
                </a:solidFill>
                <a:latin typeface="Avenir Next LT Pro" panose="020B0504020202020204" pitchFamily="34" charset="0"/>
              </a:rPr>
              <a:t>Factory</a:t>
            </a:r>
            <a:r>
              <a:rPr lang="nl-NL" sz="750" b="1" dirty="0">
                <a:solidFill>
                  <a:srgbClr val="005240"/>
                </a:solidFill>
                <a:latin typeface="Avenir Next LT Pro" panose="020B0504020202020204" pitchFamily="34" charset="0"/>
              </a:rPr>
              <a:t> (DE)	</a:t>
            </a:r>
          </a:p>
        </p:txBody>
      </p:sp>
      <p:sp>
        <p:nvSpPr>
          <p:cNvPr id="14" name="Rectangle 135">
            <a:extLst>
              <a:ext uri="{FF2B5EF4-FFF2-40B4-BE49-F238E27FC236}">
                <a16:creationId xmlns:a16="http://schemas.microsoft.com/office/drawing/2014/main" id="{A571CEB9-83B2-667C-0522-E564EED03B4B}"/>
              </a:ext>
            </a:extLst>
          </p:cNvPr>
          <p:cNvSpPr/>
          <p:nvPr/>
        </p:nvSpPr>
        <p:spPr>
          <a:xfrm>
            <a:off x="2065996" y="4038808"/>
            <a:ext cx="1260001" cy="11404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tabLst>
                <a:tab pos="940594" algn="l"/>
              </a:tabLst>
            </a:pPr>
            <a:r>
              <a:rPr lang="nl-NL" sz="750" b="1" dirty="0">
                <a:solidFill>
                  <a:srgbClr val="005240"/>
                </a:solidFill>
                <a:latin typeface="Avenir Next LT Pro" panose="020B0504020202020204" pitchFamily="34" charset="0"/>
              </a:rPr>
              <a:t> </a:t>
            </a:r>
            <a:r>
              <a:rPr lang="nl-NL" sz="750" b="1" dirty="0" err="1">
                <a:solidFill>
                  <a:srgbClr val="005240"/>
                </a:solidFill>
                <a:latin typeface="Avenir Next LT Pro" panose="020B0504020202020204" pitchFamily="34" charset="0"/>
              </a:rPr>
              <a:t>Timber</a:t>
            </a:r>
            <a:r>
              <a:rPr lang="nl-NL" sz="750" b="1" dirty="0">
                <a:solidFill>
                  <a:srgbClr val="005240"/>
                </a:solidFill>
                <a:latin typeface="Avenir Next LT Pro" panose="020B0504020202020204" pitchFamily="34" charset="0"/>
              </a:rPr>
              <a:t> View (DE)	</a:t>
            </a:r>
          </a:p>
        </p:txBody>
      </p:sp>
      <p:sp>
        <p:nvSpPr>
          <p:cNvPr id="15" name="Rectangle 135">
            <a:extLst>
              <a:ext uri="{FF2B5EF4-FFF2-40B4-BE49-F238E27FC236}">
                <a16:creationId xmlns:a16="http://schemas.microsoft.com/office/drawing/2014/main" id="{E42B8087-D545-0C05-6603-A213FE13A12C}"/>
              </a:ext>
            </a:extLst>
          </p:cNvPr>
          <p:cNvSpPr/>
          <p:nvPr/>
        </p:nvSpPr>
        <p:spPr>
          <a:xfrm>
            <a:off x="3706985" y="4032504"/>
            <a:ext cx="1260001" cy="11404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tabLst>
                <a:tab pos="940594" algn="l"/>
              </a:tabLst>
            </a:pPr>
            <a:r>
              <a:rPr lang="nl-NL" sz="750" b="1" dirty="0">
                <a:solidFill>
                  <a:srgbClr val="005240"/>
                </a:solidFill>
                <a:latin typeface="Avenir Next LT Pro" panose="020B0504020202020204" pitchFamily="34" charset="0"/>
              </a:rPr>
              <a:t> </a:t>
            </a:r>
            <a:r>
              <a:rPr lang="nl-NL" sz="750" b="1" dirty="0" err="1">
                <a:solidFill>
                  <a:srgbClr val="005240"/>
                </a:solidFill>
                <a:latin typeface="Avenir Next LT Pro" panose="020B0504020202020204" pitchFamily="34" charset="0"/>
              </a:rPr>
              <a:t>Timber</a:t>
            </a:r>
            <a:r>
              <a:rPr lang="nl-NL" sz="750" b="1" dirty="0">
                <a:solidFill>
                  <a:srgbClr val="005240"/>
                </a:solidFill>
                <a:latin typeface="Avenir Next LT Pro" panose="020B0504020202020204" pitchFamily="34" charset="0"/>
              </a:rPr>
              <a:t> Peak (DE)	</a:t>
            </a:r>
          </a:p>
        </p:txBody>
      </p:sp>
      <p:sp>
        <p:nvSpPr>
          <p:cNvPr id="18" name="Rectangle 135">
            <a:extLst>
              <a:ext uri="{FF2B5EF4-FFF2-40B4-BE49-F238E27FC236}">
                <a16:creationId xmlns:a16="http://schemas.microsoft.com/office/drawing/2014/main" id="{C9FE9283-C0D1-6CC4-D8EA-51E86CD7F7F7}"/>
              </a:ext>
            </a:extLst>
          </p:cNvPr>
          <p:cNvSpPr/>
          <p:nvPr/>
        </p:nvSpPr>
        <p:spPr>
          <a:xfrm>
            <a:off x="5291967" y="4032504"/>
            <a:ext cx="1260001" cy="11404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tabLst>
                <a:tab pos="940594" algn="l"/>
              </a:tabLst>
            </a:pPr>
            <a:r>
              <a:rPr lang="nl-NL" sz="750" b="1" dirty="0">
                <a:solidFill>
                  <a:srgbClr val="005240"/>
                </a:solidFill>
                <a:latin typeface="Avenir Next LT Pro" panose="020B0504020202020204" pitchFamily="34" charset="0"/>
              </a:rPr>
              <a:t> </a:t>
            </a:r>
            <a:r>
              <a:rPr lang="nl-NL" sz="750" b="1" dirty="0" err="1">
                <a:solidFill>
                  <a:srgbClr val="005240"/>
                </a:solidFill>
                <a:latin typeface="Avenir Next LT Pro" panose="020B0504020202020204" pitchFamily="34" charset="0"/>
              </a:rPr>
              <a:t>Timber</a:t>
            </a:r>
            <a:r>
              <a:rPr lang="nl-NL" sz="750" b="1" dirty="0">
                <a:solidFill>
                  <a:srgbClr val="005240"/>
                </a:solidFill>
                <a:latin typeface="Avenir Next LT Pro" panose="020B0504020202020204" pitchFamily="34" charset="0"/>
              </a:rPr>
              <a:t> Port (DE)	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62A86C-F293-8B56-A0CF-9CE5A94F63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3241" y="3174744"/>
            <a:ext cx="1268320" cy="82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6BE965F8-9A30-B5DA-E79F-95625AC59659}"/>
              </a:ext>
            </a:extLst>
          </p:cNvPr>
          <p:cNvSpPr txBox="1"/>
          <p:nvPr/>
        </p:nvSpPr>
        <p:spPr>
          <a:xfrm>
            <a:off x="3206111" y="1828365"/>
            <a:ext cx="999456" cy="20005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de-AT" sz="1300" dirty="0">
                <a:latin typeface="+mj-lt"/>
              </a:rPr>
              <a:t>2,1 Mrd.</a:t>
            </a:r>
            <a:r>
              <a:rPr lang="de-DE" sz="1300" b="1" baseline="30000" dirty="0"/>
              <a:t> </a:t>
            </a:r>
            <a:r>
              <a:rPr lang="de-DE" sz="800" b="1" baseline="30000" dirty="0"/>
              <a:t>1</a:t>
            </a:r>
            <a:endParaRPr lang="de-AT" sz="800" dirty="0">
              <a:latin typeface="+mj-lt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FBD3959-8AB8-15F0-6B6C-5D6698017568}"/>
              </a:ext>
            </a:extLst>
          </p:cNvPr>
          <p:cNvSpPr txBox="1"/>
          <p:nvPr/>
        </p:nvSpPr>
        <p:spPr>
          <a:xfrm>
            <a:off x="248138" y="977737"/>
            <a:ext cx="2152650" cy="153888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en-GB" sz="1000" b="1" dirty="0"/>
              <a:t>Pipeline </a:t>
            </a:r>
            <a:r>
              <a:rPr lang="en-GB" sz="1000" b="1" dirty="0" err="1"/>
              <a:t>nach</a:t>
            </a:r>
            <a:r>
              <a:rPr lang="en-GB" sz="1000" b="1" dirty="0"/>
              <a:t> </a:t>
            </a:r>
            <a:r>
              <a:rPr lang="en-GB" sz="1000" b="1" dirty="0" err="1"/>
              <a:t>Assetklasse</a:t>
            </a:r>
            <a:r>
              <a:rPr lang="de-DE" sz="800" b="1" baseline="30000" dirty="0"/>
              <a:t>1</a:t>
            </a:r>
            <a:r>
              <a:rPr lang="en-US" sz="1000" baseline="30000" dirty="0">
                <a:solidFill>
                  <a:srgbClr val="6C6C6C"/>
                </a:solidFill>
              </a:rPr>
              <a:t> </a:t>
            </a:r>
            <a:endParaRPr lang="en-GB" sz="1000" baseline="300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B657373-EF62-0319-528B-3D5CB60ED8B6}"/>
              </a:ext>
            </a:extLst>
          </p:cNvPr>
          <p:cNvSpPr txBox="1"/>
          <p:nvPr/>
        </p:nvSpPr>
        <p:spPr>
          <a:xfrm>
            <a:off x="279862" y="4687426"/>
            <a:ext cx="6092270" cy="10772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en-US" sz="700" baseline="30000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</a:rPr>
              <a:t>erwartetes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</a:rPr>
              <a:t>Verkaufsvolumen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 bis Q1 2027</a:t>
            </a:r>
            <a:endParaRPr lang="de-DE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ADDBC2F-8435-90F8-6847-13EE81BCA6CE}"/>
              </a:ext>
            </a:extLst>
          </p:cNvPr>
          <p:cNvSpPr/>
          <p:nvPr/>
        </p:nvSpPr>
        <p:spPr>
          <a:xfrm>
            <a:off x="480197" y="2808617"/>
            <a:ext cx="2027813" cy="200229"/>
          </a:xfrm>
          <a:prstGeom prst="rect">
            <a:avLst/>
          </a:prstGeom>
          <a:solidFill>
            <a:schemeClr val="accent5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+mj-lt"/>
              </a:rPr>
              <a:t>konventionell</a:t>
            </a:r>
            <a:endParaRPr lang="de-AT" sz="1400" dirty="0" err="1">
              <a:latin typeface="+mj-lt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38637F7-BDFB-A460-606C-768AEA7165AB}"/>
              </a:ext>
            </a:extLst>
          </p:cNvPr>
          <p:cNvSpPr/>
          <p:nvPr/>
        </p:nvSpPr>
        <p:spPr>
          <a:xfrm>
            <a:off x="2508010" y="2806853"/>
            <a:ext cx="4043958" cy="208167"/>
          </a:xfrm>
          <a:prstGeom prst="rect">
            <a:avLst/>
          </a:prstGeom>
          <a:solidFill>
            <a:schemeClr val="accent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+mj-lt"/>
              </a:rPr>
              <a:t>holz hybrid </a:t>
            </a:r>
            <a:endParaRPr lang="de-AT" sz="1400" dirty="0" err="1">
              <a:latin typeface="+mj-lt"/>
            </a:endParaRPr>
          </a:p>
        </p:txBody>
      </p:sp>
      <p:graphicFrame>
        <p:nvGraphicFramePr>
          <p:cNvPr id="24" name="Diagramm 23">
            <a:extLst>
              <a:ext uri="{FF2B5EF4-FFF2-40B4-BE49-F238E27FC236}">
                <a16:creationId xmlns:a16="http://schemas.microsoft.com/office/drawing/2014/main" id="{BD82111D-27B5-9CB2-D9D5-0CA0E575ED3B}"/>
              </a:ext>
            </a:extLst>
          </p:cNvPr>
          <p:cNvGraphicFramePr/>
          <p:nvPr/>
        </p:nvGraphicFramePr>
        <p:xfrm>
          <a:off x="4104545" y="1109316"/>
          <a:ext cx="3204395" cy="1607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04A07ECF-B3BF-E8D9-D4DF-6858DD03FFBE}"/>
              </a:ext>
            </a:extLst>
          </p:cNvPr>
          <p:cNvGraphicFramePr/>
          <p:nvPr/>
        </p:nvGraphicFramePr>
        <p:xfrm>
          <a:off x="24359" y="1139965"/>
          <a:ext cx="3046637" cy="1576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8A147004-B0DB-8FB4-05E9-7BEFC860239D}"/>
              </a:ext>
            </a:extLst>
          </p:cNvPr>
          <p:cNvCxnSpPr>
            <a:cxnSpLocks/>
          </p:cNvCxnSpPr>
          <p:nvPr/>
        </p:nvCxnSpPr>
        <p:spPr>
          <a:xfrm>
            <a:off x="3706985" y="1133769"/>
            <a:ext cx="2008015" cy="128422"/>
          </a:xfrm>
          <a:prstGeom prst="line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1A4936A1-D645-6B99-AAE0-4F394248872F}"/>
              </a:ext>
            </a:extLst>
          </p:cNvPr>
          <p:cNvCxnSpPr>
            <a:cxnSpLocks/>
          </p:cNvCxnSpPr>
          <p:nvPr/>
        </p:nvCxnSpPr>
        <p:spPr>
          <a:xfrm flipV="1">
            <a:off x="1518757" y="1257428"/>
            <a:ext cx="1659997" cy="34093"/>
          </a:xfrm>
          <a:prstGeom prst="line">
            <a:avLst/>
          </a:prstGeom>
          <a:ln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3D113B1C-D47E-AEDC-EF87-F5ADB4879845}"/>
              </a:ext>
            </a:extLst>
          </p:cNvPr>
          <p:cNvCxnSpPr>
            <a:cxnSpLocks/>
          </p:cNvCxnSpPr>
          <p:nvPr/>
        </p:nvCxnSpPr>
        <p:spPr>
          <a:xfrm>
            <a:off x="1547677" y="2564667"/>
            <a:ext cx="1575159" cy="0"/>
          </a:xfrm>
          <a:prstGeom prst="line">
            <a:avLst/>
          </a:prstGeom>
          <a:ln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0E2BF489-7FD3-F01C-532E-41617F8CA948}"/>
              </a:ext>
            </a:extLst>
          </p:cNvPr>
          <p:cNvCxnSpPr>
            <a:cxnSpLocks/>
          </p:cNvCxnSpPr>
          <p:nvPr/>
        </p:nvCxnSpPr>
        <p:spPr>
          <a:xfrm flipV="1">
            <a:off x="3683794" y="2568542"/>
            <a:ext cx="2039017" cy="159941"/>
          </a:xfrm>
          <a:prstGeom prst="line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65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5BFAC22-290E-4C43-8E9E-54A0C4DDEA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49C3924-61F7-4E84-8CA7-4D16D8F2A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81" y="448089"/>
            <a:ext cx="5277588" cy="468000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  <a:tabLst>
                <a:tab pos="457200" algn="l"/>
                <a:tab pos="450215" algn="l"/>
              </a:tabLst>
            </a:pPr>
            <a:r>
              <a:rPr lang="de-DE" sz="18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unsere </a:t>
            </a:r>
            <a:r>
              <a:rPr lang="de-DE" sz="1800" b="1" kern="16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timber</a:t>
            </a:r>
            <a:r>
              <a:rPr lang="de-DE" sz="18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800" b="1" kern="16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family</a:t>
            </a:r>
            <a:r>
              <a:rPr lang="de-DE" sz="18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de-AT" sz="1800" b="1" kern="1600" dirty="0">
              <a:effectLst/>
              <a:highlight>
                <a:srgbClr val="FFFF00"/>
              </a:highlight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E84B80F-5AB6-9183-0872-9AC7AFD56A9E}"/>
              </a:ext>
            </a:extLst>
          </p:cNvPr>
          <p:cNvSpPr txBox="1"/>
          <p:nvPr/>
        </p:nvSpPr>
        <p:spPr>
          <a:xfrm>
            <a:off x="4410348" y="1547021"/>
            <a:ext cx="220090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de-AT" sz="10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Erstes 6-geschoßige Holz-Hybrid-Wohnhaus in Mainz</a:t>
            </a:r>
            <a:endParaRPr lang="de-AT" sz="1000" b="1" dirty="0">
              <a:solidFill>
                <a:schemeClr val="accent1"/>
              </a:solidFill>
              <a:effectLst/>
              <a:ea typeface="Calibri" panose="020F0502020204030204" pitchFamily="34" charset="0"/>
            </a:endParaRPr>
          </a:p>
          <a:p>
            <a:pPr algn="l" fontAlgn="base"/>
            <a:endParaRPr lang="de-AT" sz="1000" b="0" i="0" dirty="0">
              <a:effectLst/>
            </a:endParaRPr>
          </a:p>
          <a:p>
            <a:pPr algn="l" fontAlgn="base"/>
            <a:r>
              <a:rPr lang="de-AT" sz="1000" b="1" dirty="0"/>
              <a:t>Bauweise</a:t>
            </a:r>
          </a:p>
          <a:p>
            <a:pPr algn="l" fontAlgn="base"/>
            <a:r>
              <a:rPr lang="de-AT" sz="1000" i="0" dirty="0">
                <a:effectLst/>
              </a:rPr>
              <a:t>Vorgefertigte Holzrahmenbauwände</a:t>
            </a:r>
          </a:p>
          <a:p>
            <a:pPr algn="l" fontAlgn="base"/>
            <a:r>
              <a:rPr lang="de-AT" sz="1000" dirty="0"/>
              <a:t>BSP-Decken</a:t>
            </a:r>
          </a:p>
          <a:p>
            <a:pPr algn="l" fontAlgn="base"/>
            <a:r>
              <a:rPr lang="de-AT" sz="1000" i="0" dirty="0">
                <a:effectLst/>
              </a:rPr>
              <a:t>Holzfassaden</a:t>
            </a:r>
          </a:p>
          <a:p>
            <a:pPr algn="l" fontAlgn="base"/>
            <a:r>
              <a:rPr lang="de-AT" sz="1000" dirty="0"/>
              <a:t>Sanitärzellen</a:t>
            </a:r>
            <a:endParaRPr lang="de-AT" sz="1000" i="0" dirty="0">
              <a:effectLst/>
            </a:endParaRPr>
          </a:p>
          <a:p>
            <a:pPr algn="l" fontAlgn="base"/>
            <a:endParaRPr lang="de-AT" sz="1000" b="1" dirty="0"/>
          </a:p>
          <a:p>
            <a:pPr algn="l" fontAlgn="base"/>
            <a:r>
              <a:rPr lang="de-AT" sz="1000" b="1" i="0" dirty="0">
                <a:effectLst/>
              </a:rPr>
              <a:t>Baustart</a:t>
            </a:r>
          </a:p>
          <a:p>
            <a:pPr algn="l" fontAlgn="base"/>
            <a:r>
              <a:rPr lang="de-AT" sz="1000" b="0" i="0" dirty="0">
                <a:effectLst/>
              </a:rPr>
              <a:t>2025</a:t>
            </a:r>
          </a:p>
          <a:p>
            <a:pPr algn="l" fontAlgn="base"/>
            <a:r>
              <a:rPr lang="de-AT" sz="1000" b="1" dirty="0"/>
              <a:t>Fertigstellung</a:t>
            </a:r>
            <a:endParaRPr lang="de-AT" sz="1000" b="1" i="0" dirty="0">
              <a:effectLst/>
            </a:endParaRPr>
          </a:p>
          <a:p>
            <a:pPr algn="l" fontAlgn="base"/>
            <a:r>
              <a:rPr lang="de-AT" sz="1000" b="0" i="0" dirty="0">
                <a:effectLst/>
              </a:rPr>
              <a:t>2027</a:t>
            </a:r>
          </a:p>
          <a:p>
            <a:pPr algn="l" fontAlgn="base"/>
            <a:endParaRPr lang="de-AT" sz="1000" b="0" i="0" dirty="0">
              <a:effectLst/>
            </a:endParaRPr>
          </a:p>
          <a:p>
            <a:pPr algn="l" fontAlgn="base"/>
            <a:r>
              <a:rPr lang="de-AT" sz="1000" b="1" i="0" dirty="0">
                <a:effectLst/>
              </a:rPr>
              <a:t>Bruttogeschossfläche</a:t>
            </a:r>
          </a:p>
          <a:p>
            <a:pPr algn="l" fontAlgn="base"/>
            <a:r>
              <a:rPr lang="de-AT" sz="1000" dirty="0"/>
              <a:t>18.0</a:t>
            </a:r>
            <a:r>
              <a:rPr lang="de-AT" sz="1000" b="0" i="0" dirty="0">
                <a:effectLst/>
              </a:rPr>
              <a:t>00 m²</a:t>
            </a:r>
          </a:p>
          <a:p>
            <a:pPr algn="l" fontAlgn="base"/>
            <a:r>
              <a:rPr lang="de-AT" sz="1000" b="1" dirty="0"/>
              <a:t>Anzahl Wohnungen</a:t>
            </a:r>
            <a:endParaRPr lang="de-AT" sz="1000" b="1" i="0" dirty="0">
              <a:effectLst/>
            </a:endParaRPr>
          </a:p>
          <a:p>
            <a:pPr algn="l" fontAlgn="base"/>
            <a:r>
              <a:rPr lang="de-AT" sz="1000" dirty="0"/>
              <a:t>190 Tops</a:t>
            </a: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endParaRPr lang="de-AT" sz="1000" b="0" i="0" dirty="0">
              <a:effectLst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B83E0A7-FCE0-E7BA-3FF5-B32E86B708DC}"/>
              </a:ext>
            </a:extLst>
          </p:cNvPr>
          <p:cNvSpPr txBox="1"/>
          <p:nvPr/>
        </p:nvSpPr>
        <p:spPr>
          <a:xfrm>
            <a:off x="4410348" y="941264"/>
            <a:ext cx="2840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de-AT" sz="14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Timber </a:t>
            </a:r>
            <a:r>
              <a:rPr lang="de-AT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</a:rPr>
              <a:t>View</a:t>
            </a:r>
            <a:r>
              <a:rPr lang="de-AT" sz="14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, Mainz  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110E3FE-3FE2-32AB-F67C-F3DC5D923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15" y="863601"/>
            <a:ext cx="3724488" cy="19987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F31D531-3270-086C-4E45-BBCADCF7F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3095367"/>
            <a:ext cx="3751672" cy="139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4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AC331F5-D414-5226-5F0B-CD4C4007DF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A9F0022-ABCA-E482-DC2B-1BCC7B22E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599" y="631808"/>
            <a:ext cx="5754949" cy="468000"/>
          </a:xfrm>
        </p:spPr>
        <p:txBody>
          <a:bodyPr>
            <a:normAutofit/>
          </a:bodyPr>
          <a:lstStyle/>
          <a:p>
            <a:r>
              <a:rPr lang="de-AT" sz="2000" b="1" dirty="0" err="1"/>
              <a:t>f</a:t>
            </a:r>
            <a:r>
              <a:rPr lang="de-AT" sz="2000" b="1" i="0" dirty="0" err="1">
                <a:effectLst/>
              </a:rPr>
              <a:t>ocus</a:t>
            </a:r>
            <a:r>
              <a:rPr lang="de-AT" sz="2000" b="1" i="0" dirty="0">
                <a:effectLst/>
              </a:rPr>
              <a:t> auf </a:t>
            </a:r>
            <a:r>
              <a:rPr lang="de-AT" sz="2000" b="1" i="0" dirty="0" err="1">
                <a:effectLst/>
              </a:rPr>
              <a:t>vorfertigung</a:t>
            </a:r>
            <a:r>
              <a:rPr lang="de-AT" sz="2000" b="1" i="0" dirty="0">
                <a:effectLst/>
              </a:rPr>
              <a:t> und </a:t>
            </a:r>
            <a:r>
              <a:rPr lang="de-AT" sz="2000" b="1" i="0" dirty="0" err="1">
                <a:effectLst/>
              </a:rPr>
              <a:t>badmodule</a:t>
            </a:r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EDEAC79-1A57-A563-7E8D-6E95B333F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573" y="1516169"/>
            <a:ext cx="3114544" cy="276152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764477B-E988-FE1D-9957-9FCC18A26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82" y="1516169"/>
            <a:ext cx="2852387" cy="280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5BFAC22-290E-4C43-8E9E-54A0C4DDEA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49C3924-61F7-4E84-8CA7-4D16D8F2A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81" y="430638"/>
            <a:ext cx="5277588" cy="468000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  <a:tabLst>
                <a:tab pos="457200" algn="l"/>
                <a:tab pos="450215" algn="l"/>
              </a:tabLst>
            </a:pPr>
            <a:r>
              <a:rPr lang="de-DE" sz="18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unsere </a:t>
            </a:r>
            <a:r>
              <a:rPr lang="de-DE" sz="1800" b="1" kern="16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timber</a:t>
            </a:r>
            <a:r>
              <a:rPr lang="de-DE" sz="18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800" b="1" kern="16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family</a:t>
            </a:r>
            <a:r>
              <a:rPr lang="de-DE" sz="18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de-AT" sz="1800" b="1" kern="16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F6EA56-FD9D-6093-8984-57D75C45658A}"/>
              </a:ext>
            </a:extLst>
          </p:cNvPr>
          <p:cNvSpPr txBox="1"/>
          <p:nvPr/>
        </p:nvSpPr>
        <p:spPr>
          <a:xfrm>
            <a:off x="3653898" y="1467193"/>
            <a:ext cx="22494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de-AT" sz="10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Erstes gemischt genutztes Gewerbe-Quartier in Holz-Hybrid-Bauweise auf einem 28.000 m2 großen Grundstück</a:t>
            </a:r>
            <a:endParaRPr lang="de-AT" sz="1000" b="1" dirty="0">
              <a:solidFill>
                <a:schemeClr val="accent1"/>
              </a:solidFill>
              <a:effectLst/>
              <a:ea typeface="Calibri" panose="020F0502020204030204" pitchFamily="34" charset="0"/>
            </a:endParaRPr>
          </a:p>
          <a:p>
            <a:pPr algn="l" fontAlgn="base"/>
            <a:endParaRPr lang="de-AT" sz="1000" b="1" i="0" dirty="0">
              <a:effectLst/>
            </a:endParaRPr>
          </a:p>
          <a:p>
            <a:pPr algn="l" fontAlgn="base"/>
            <a:r>
              <a:rPr lang="de-AT" sz="1000" b="1" i="0" dirty="0">
                <a:effectLst/>
              </a:rPr>
              <a:t>Assetklasse</a:t>
            </a:r>
          </a:p>
          <a:p>
            <a:pPr algn="l" fontAlgn="base"/>
            <a:r>
              <a:rPr lang="de-AT" sz="1000" dirty="0"/>
              <a:t>Gewerbe, Büro, Einzelhandel</a:t>
            </a:r>
            <a:endParaRPr lang="de-AT" sz="1000" b="0" i="0" dirty="0">
              <a:effectLst/>
            </a:endParaRPr>
          </a:p>
          <a:p>
            <a:pPr algn="l" fontAlgn="base"/>
            <a:endParaRPr lang="de-AT" sz="1000" b="0" i="0" dirty="0">
              <a:effectLst/>
            </a:endParaRPr>
          </a:p>
          <a:p>
            <a:pPr algn="l" fontAlgn="base"/>
            <a:r>
              <a:rPr lang="de-AT" sz="1000" b="1" dirty="0"/>
              <a:t>Baustart geplant </a:t>
            </a:r>
          </a:p>
          <a:p>
            <a:pPr algn="l" fontAlgn="base"/>
            <a:r>
              <a:rPr lang="de-AT" sz="1000" dirty="0"/>
              <a:t>2025</a:t>
            </a:r>
          </a:p>
          <a:p>
            <a:pPr algn="l" fontAlgn="base"/>
            <a:r>
              <a:rPr lang="de-AT" sz="1000" b="1" dirty="0"/>
              <a:t>Fertigstellung geplant</a:t>
            </a:r>
            <a:endParaRPr lang="de-AT" sz="1000" b="1" i="0" dirty="0">
              <a:effectLst/>
            </a:endParaRPr>
          </a:p>
          <a:p>
            <a:pPr algn="l" fontAlgn="base"/>
            <a:r>
              <a:rPr lang="de-AT" sz="1000" b="0" i="0" dirty="0">
                <a:effectLst/>
              </a:rPr>
              <a:t>2027</a:t>
            </a:r>
          </a:p>
          <a:p>
            <a:pPr algn="l" fontAlgn="base"/>
            <a:endParaRPr lang="de-AT" sz="1000" b="0" i="0" dirty="0">
              <a:effectLst/>
            </a:endParaRPr>
          </a:p>
          <a:p>
            <a:pPr algn="l" fontAlgn="base"/>
            <a:endParaRPr lang="de-AT" sz="1000" b="0" i="0" dirty="0">
              <a:effectLst/>
            </a:endParaRPr>
          </a:p>
          <a:p>
            <a:pPr algn="l" fontAlgn="base"/>
            <a:r>
              <a:rPr lang="de-AT" sz="1000" b="1" i="0" dirty="0">
                <a:effectLst/>
              </a:rPr>
              <a:t>Bruttogeschossfläche</a:t>
            </a:r>
          </a:p>
          <a:p>
            <a:pPr algn="l" fontAlgn="base"/>
            <a:r>
              <a:rPr lang="de-AT" sz="1000" dirty="0"/>
              <a:t>57</a:t>
            </a:r>
            <a:r>
              <a:rPr lang="de-AT" sz="1000" b="0" i="0" dirty="0">
                <a:effectLst/>
              </a:rPr>
              <a:t>.000 m²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8ED6BC7-B068-CC8C-05AB-A208B4C66EAC}"/>
              </a:ext>
            </a:extLst>
          </p:cNvPr>
          <p:cNvSpPr txBox="1"/>
          <p:nvPr/>
        </p:nvSpPr>
        <p:spPr>
          <a:xfrm>
            <a:off x="3627770" y="1092988"/>
            <a:ext cx="2840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de-AT" sz="14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Timber Factory, München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8206CF1-3411-D235-8F43-2DDDEFF75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57" y="942085"/>
            <a:ext cx="2814645" cy="18446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3FE86A5-6256-D542-63A5-F8E2FA8BF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56" y="2845458"/>
            <a:ext cx="2814646" cy="194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A1CFE9B-5D9D-E1D9-0785-17F73EB343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3AE2F64-7927-E4AC-DD13-13FF0DC700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49E6D2-FB66-DF37-FC4B-F7FB09F72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599" y="463110"/>
            <a:ext cx="5754949" cy="648998"/>
          </a:xfrm>
        </p:spPr>
        <p:txBody>
          <a:bodyPr/>
          <a:lstStyle/>
          <a:p>
            <a:r>
              <a:rPr lang="de-AT" dirty="0"/>
              <a:t>light </a:t>
            </a:r>
            <a:r>
              <a:rPr lang="de-AT" dirty="0" err="1"/>
              <a:t>industrial</a:t>
            </a:r>
            <a:r>
              <a:rPr lang="de-AT" dirty="0"/>
              <a:t> </a:t>
            </a:r>
            <a:r>
              <a:rPr lang="de-AT" dirty="0" err="1"/>
              <a:t>business</a:t>
            </a:r>
            <a:r>
              <a:rPr lang="de-AT" dirty="0"/>
              <a:t> park</a:t>
            </a:r>
          </a:p>
        </p:txBody>
      </p:sp>
      <p:pic>
        <p:nvPicPr>
          <p:cNvPr id="5" name="Grafik 4" descr="Ein Bild, das draußen, Wolke, Himmel, Baum enthält.&#10;&#10;Automatisch generierte Beschreibung">
            <a:extLst>
              <a:ext uri="{FF2B5EF4-FFF2-40B4-BE49-F238E27FC236}">
                <a16:creationId xmlns:a16="http://schemas.microsoft.com/office/drawing/2014/main" id="{8E6E3C4E-1AC1-74F1-3DA0-551A0C9C5A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205" y="1312358"/>
            <a:ext cx="6485204" cy="309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Kompositmaterial, Metall enthält.&#10;&#10;Automatisch generierte Beschreibung">
            <a:extLst>
              <a:ext uri="{FF2B5EF4-FFF2-40B4-BE49-F238E27FC236}">
                <a16:creationId xmlns:a16="http://schemas.microsoft.com/office/drawing/2014/main" id="{19F258CF-3B83-79CD-B135-5B14C65FF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7872">
            <a:off x="-23538" y="1087220"/>
            <a:ext cx="4407113" cy="2699106"/>
          </a:xfrm>
          <a:prstGeom prst="rect">
            <a:avLst/>
          </a:prstGeom>
        </p:spPr>
      </p:pic>
      <p:sp>
        <p:nvSpPr>
          <p:cNvPr id="7" name="Titel 2">
            <a:extLst>
              <a:ext uri="{FF2B5EF4-FFF2-40B4-BE49-F238E27FC236}">
                <a16:creationId xmlns:a16="http://schemas.microsoft.com/office/drawing/2014/main" id="{0B06B483-FA8E-8FDC-9E5F-D91501B6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00" y="514471"/>
            <a:ext cx="5754949" cy="351000"/>
          </a:xfrm>
        </p:spPr>
        <p:txBody>
          <a:bodyPr/>
          <a:lstStyle/>
          <a:p>
            <a:r>
              <a:rPr lang="de-AT" dirty="0" err="1"/>
              <a:t>timber</a:t>
            </a:r>
            <a:r>
              <a:rPr lang="de-AT" dirty="0"/>
              <a:t> </a:t>
            </a:r>
            <a:r>
              <a:rPr lang="de-AT" dirty="0" err="1"/>
              <a:t>factory</a:t>
            </a:r>
            <a:r>
              <a:rPr lang="de-AT" dirty="0"/>
              <a:t> - </a:t>
            </a:r>
            <a:r>
              <a:rPr lang="de-AT" dirty="0" err="1"/>
              <a:t>construction</a:t>
            </a:r>
            <a:endParaRPr lang="de-AT" dirty="0"/>
          </a:p>
        </p:txBody>
      </p:sp>
      <p:sp>
        <p:nvSpPr>
          <p:cNvPr id="14" name="Inhaltsplatzhalter 7">
            <a:extLst>
              <a:ext uri="{FF2B5EF4-FFF2-40B4-BE49-F238E27FC236}">
                <a16:creationId xmlns:a16="http://schemas.microsoft.com/office/drawing/2014/main" id="{DE730916-C970-6288-0989-FD707FB6EF68}"/>
              </a:ext>
            </a:extLst>
          </p:cNvPr>
          <p:cNvSpPr txBox="1">
            <a:spLocks/>
          </p:cNvSpPr>
          <p:nvPr/>
        </p:nvSpPr>
        <p:spPr>
          <a:xfrm>
            <a:off x="3771866" y="3624394"/>
            <a:ext cx="2744532" cy="473040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1050" dirty="0">
                <a:solidFill>
                  <a:schemeClr val="bg1"/>
                </a:solidFill>
                <a:highlight>
                  <a:srgbClr val="005240"/>
                </a:highlight>
              </a:rPr>
              <a:t> Nutzlast:       5 - 7,5 kN/m² </a:t>
            </a:r>
            <a:r>
              <a:rPr lang="de-AT" sz="1050" dirty="0">
                <a:solidFill>
                  <a:srgbClr val="005240"/>
                </a:solidFill>
                <a:highlight>
                  <a:srgbClr val="005240"/>
                </a:highlight>
              </a:rPr>
              <a:t>.</a:t>
            </a:r>
          </a:p>
          <a:p>
            <a:pPr marL="0" indent="0">
              <a:buNone/>
            </a:pPr>
            <a:r>
              <a:rPr lang="de-AT" sz="1050" dirty="0">
                <a:solidFill>
                  <a:schemeClr val="bg1"/>
                </a:solidFill>
                <a:highlight>
                  <a:srgbClr val="005240"/>
                </a:highlight>
              </a:rPr>
              <a:t> Spannweite: bis 8,1m                        </a:t>
            </a:r>
            <a:r>
              <a:rPr lang="de-AT" sz="1050" dirty="0">
                <a:solidFill>
                  <a:srgbClr val="005240"/>
                </a:solidFill>
                <a:highlight>
                  <a:srgbClr val="005240"/>
                </a:highlight>
              </a:rPr>
              <a:t>.</a:t>
            </a:r>
            <a:endParaRPr lang="de-AT" sz="1050" b="1" dirty="0">
              <a:solidFill>
                <a:srgbClr val="005240"/>
              </a:solidFill>
              <a:highlight>
                <a:srgbClr val="005240"/>
              </a:highlight>
            </a:endParaRPr>
          </a:p>
          <a:p>
            <a:pPr marL="0" indent="0">
              <a:buNone/>
            </a:pPr>
            <a:endParaRPr lang="de-AT" sz="1050" b="1" dirty="0">
              <a:solidFill>
                <a:srgbClr val="005240"/>
              </a:solidFill>
              <a:highlight>
                <a:srgbClr val="005240"/>
              </a:highlight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AC85E52-6743-C8AF-F283-E2D4955195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061" y="3016869"/>
            <a:ext cx="1711250" cy="37557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6B53DC95-D90E-A889-950A-F43E04795CC0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2779839" y="2483167"/>
            <a:ext cx="1321222" cy="72149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4C862E0D-4269-234F-86F1-3B825B35B60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858" y="1653080"/>
            <a:ext cx="1026478" cy="95141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75B8872A-509B-7041-2146-AEB8E0474AB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3585357" y="1996525"/>
            <a:ext cx="1205501" cy="132265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41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5BFAC22-290E-4C43-8E9E-54A0C4DDEA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49C3924-61F7-4E84-8CA7-4D16D8F2A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97" y="463110"/>
            <a:ext cx="5277588" cy="468000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  <a:tabLst>
                <a:tab pos="457200" algn="l"/>
                <a:tab pos="450215" algn="l"/>
              </a:tabLst>
            </a:pPr>
            <a:r>
              <a:rPr lang="de-DE" sz="18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unsere </a:t>
            </a:r>
            <a:r>
              <a:rPr lang="de-DE" sz="1800" b="1" kern="16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timber</a:t>
            </a:r>
            <a:r>
              <a:rPr lang="de-DE" sz="18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800" b="1" kern="16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family</a:t>
            </a:r>
            <a:r>
              <a:rPr lang="de-DE" sz="1800" b="1" kern="16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de-AT" sz="1800" b="1" kern="16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CC97606-3158-9B28-F303-57D66A231D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97" y="927425"/>
            <a:ext cx="3052903" cy="1711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832727F-6A2A-16B5-DAC1-001E45C534C5}"/>
              </a:ext>
            </a:extLst>
          </p:cNvPr>
          <p:cNvSpPr txBox="1"/>
          <p:nvPr/>
        </p:nvSpPr>
        <p:spPr>
          <a:xfrm>
            <a:off x="3953631" y="1609170"/>
            <a:ext cx="224947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de-AT" sz="10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Erster Geschosswohnungsbau in Holzbauweise in Prag</a:t>
            </a:r>
            <a:endParaRPr lang="de-AT" sz="1000" b="1" dirty="0">
              <a:solidFill>
                <a:schemeClr val="accent1"/>
              </a:solidFill>
              <a:effectLst/>
              <a:ea typeface="Calibri" panose="020F0502020204030204" pitchFamily="34" charset="0"/>
            </a:endParaRPr>
          </a:p>
          <a:p>
            <a:pPr algn="l" fontAlgn="base"/>
            <a:endParaRPr lang="de-AT" sz="1000" b="1" i="0" dirty="0">
              <a:effectLst/>
            </a:endParaRPr>
          </a:p>
          <a:p>
            <a:pPr algn="l" fontAlgn="base"/>
            <a:r>
              <a:rPr lang="de-AT" sz="1000" b="1" i="0" dirty="0">
                <a:effectLst/>
              </a:rPr>
              <a:t>Assetklasse</a:t>
            </a:r>
          </a:p>
          <a:p>
            <a:pPr algn="l" fontAlgn="base"/>
            <a:r>
              <a:rPr lang="de-AT" sz="1000" b="0" i="0" dirty="0">
                <a:effectLst/>
              </a:rPr>
              <a:t>Wohnen</a:t>
            </a:r>
          </a:p>
          <a:p>
            <a:pPr algn="l" fontAlgn="base"/>
            <a:endParaRPr lang="de-AT" sz="1000" b="0" i="0" dirty="0">
              <a:effectLst/>
            </a:endParaRPr>
          </a:p>
          <a:p>
            <a:pPr algn="l" fontAlgn="base"/>
            <a:r>
              <a:rPr lang="de-AT" sz="1000" b="1" i="0" dirty="0">
                <a:effectLst/>
              </a:rPr>
              <a:t>Baustart</a:t>
            </a:r>
          </a:p>
          <a:p>
            <a:pPr algn="l" fontAlgn="base"/>
            <a:r>
              <a:rPr lang="de-AT" sz="1000" b="0" i="0" dirty="0">
                <a:effectLst/>
              </a:rPr>
              <a:t>2023</a:t>
            </a:r>
          </a:p>
          <a:p>
            <a:pPr algn="l" fontAlgn="base"/>
            <a:r>
              <a:rPr lang="de-AT" sz="1000" b="1" dirty="0"/>
              <a:t>Fertigstellung</a:t>
            </a:r>
            <a:endParaRPr lang="de-AT" sz="1000" b="1" i="0" dirty="0">
              <a:effectLst/>
            </a:endParaRPr>
          </a:p>
          <a:p>
            <a:pPr algn="l" fontAlgn="base"/>
            <a:r>
              <a:rPr lang="de-AT" sz="1000" b="0" i="0" dirty="0">
                <a:effectLst/>
              </a:rPr>
              <a:t>Q2/2024</a:t>
            </a:r>
          </a:p>
          <a:p>
            <a:pPr algn="l" fontAlgn="base"/>
            <a:endParaRPr lang="de-AT" sz="1000" b="0" i="0" dirty="0">
              <a:effectLst/>
            </a:endParaRPr>
          </a:p>
          <a:p>
            <a:pPr algn="l" fontAlgn="base"/>
            <a:r>
              <a:rPr lang="de-AT" sz="1000" b="1" i="0" dirty="0">
                <a:effectLst/>
              </a:rPr>
              <a:t>Bruttogeschossfläche</a:t>
            </a:r>
          </a:p>
          <a:p>
            <a:pPr algn="l" fontAlgn="base"/>
            <a:r>
              <a:rPr lang="de-AT" sz="1000" b="0" i="0" dirty="0">
                <a:effectLst/>
              </a:rPr>
              <a:t>5.000 m²</a:t>
            </a:r>
          </a:p>
          <a:p>
            <a:pPr algn="l" fontAlgn="base"/>
            <a:r>
              <a:rPr lang="de-AT" sz="1000" b="1" dirty="0"/>
              <a:t>Apartments</a:t>
            </a:r>
            <a:endParaRPr lang="de-AT" sz="1000" b="1" i="0" dirty="0">
              <a:effectLst/>
            </a:endParaRPr>
          </a:p>
          <a:p>
            <a:pPr algn="l" fontAlgn="base"/>
            <a:r>
              <a:rPr lang="de-AT" sz="1000" dirty="0"/>
              <a:t>62 Wohneinheiten</a:t>
            </a:r>
            <a:endParaRPr lang="de-AT" sz="1000" b="0" i="0" dirty="0">
              <a:effectLst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06530E8-63E0-F046-96E1-7C0C7C518957}"/>
              </a:ext>
            </a:extLst>
          </p:cNvPr>
          <p:cNvSpPr txBox="1"/>
          <p:nvPr/>
        </p:nvSpPr>
        <p:spPr>
          <a:xfrm>
            <a:off x="3953631" y="1163132"/>
            <a:ext cx="2840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de-AT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</a:rPr>
              <a:t>Timber Praha</a:t>
            </a:r>
            <a:r>
              <a:rPr lang="de-AT" sz="14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, Prag  </a:t>
            </a:r>
          </a:p>
        </p:txBody>
      </p:sp>
      <p:pic>
        <p:nvPicPr>
          <p:cNvPr id="5" name="Grafik 4" descr="Ein Bild, das draußen, Himmel, Gebäude, Fenster enthält.&#10;&#10;Automatisch generierte Beschreibung">
            <a:extLst>
              <a:ext uri="{FF2B5EF4-FFF2-40B4-BE49-F238E27FC236}">
                <a16:creationId xmlns:a16="http://schemas.microsoft.com/office/drawing/2014/main" id="{EC0D193A-15A1-7464-1152-58D62DB90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97" y="2776684"/>
            <a:ext cx="3052902" cy="205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6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5BFAC22-290E-4C43-8E9E-54A0C4DDEA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49C3924-61F7-4E84-8CA7-4D16D8F2A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47" y="420915"/>
            <a:ext cx="5277588" cy="468000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  <a:tabLst>
                <a:tab pos="457200" algn="l"/>
                <a:tab pos="450215" algn="l"/>
              </a:tabLst>
            </a:pPr>
            <a:r>
              <a:rPr lang="de-DE" sz="1800" b="1" kern="16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8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unsere </a:t>
            </a:r>
            <a:r>
              <a:rPr lang="de-DE" sz="1800" b="1" kern="16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timber</a:t>
            </a:r>
            <a:r>
              <a:rPr lang="de-DE" sz="18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800" b="1" kern="16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family</a:t>
            </a:r>
            <a:r>
              <a:rPr lang="de-DE" sz="1800" b="1" kern="16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de-AT" sz="1800" b="1" kern="16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832727F-6A2A-16B5-DAC1-001E45C534C5}"/>
              </a:ext>
            </a:extLst>
          </p:cNvPr>
          <p:cNvSpPr txBox="1"/>
          <p:nvPr/>
        </p:nvSpPr>
        <p:spPr>
          <a:xfrm>
            <a:off x="3662814" y="1190656"/>
            <a:ext cx="281686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de-AT" sz="10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Erstes mehrgeschoßiges </a:t>
            </a:r>
            <a:r>
              <a:rPr lang="de-AT" sz="1000" b="1" dirty="0">
                <a:solidFill>
                  <a:schemeClr val="accent1"/>
                </a:solidFill>
                <a:ea typeface="Times New Roman" panose="02020603050405020304" pitchFamily="18" charset="0"/>
              </a:rPr>
              <a:t>O</a:t>
            </a:r>
            <a:r>
              <a:rPr lang="de-AT" sz="10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ffice-Gebäude </a:t>
            </a:r>
          </a:p>
          <a:p>
            <a:pPr fontAlgn="base"/>
            <a:r>
              <a:rPr lang="de-AT" sz="1000" b="1" dirty="0">
                <a:solidFill>
                  <a:schemeClr val="accent1"/>
                </a:solidFill>
                <a:ea typeface="Times New Roman" panose="02020603050405020304" pitchFamily="18" charset="0"/>
              </a:rPr>
              <a:t>i</a:t>
            </a:r>
            <a:r>
              <a:rPr lang="de-AT" sz="10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n </a:t>
            </a:r>
            <a:r>
              <a:rPr lang="de-AT" sz="1000" b="1" dirty="0">
                <a:solidFill>
                  <a:schemeClr val="accent1"/>
                </a:solidFill>
                <a:ea typeface="Times New Roman" panose="02020603050405020304" pitchFamily="18" charset="0"/>
              </a:rPr>
              <a:t>Holzbauweise</a:t>
            </a:r>
            <a:r>
              <a:rPr lang="de-AT" sz="10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 in Polen</a:t>
            </a:r>
          </a:p>
          <a:p>
            <a:pPr fontAlgn="base"/>
            <a:endParaRPr lang="de-AT" sz="1000" b="1" i="0" dirty="0">
              <a:effectLst/>
            </a:endParaRPr>
          </a:p>
          <a:p>
            <a:pPr algn="l" fontAlgn="base"/>
            <a:r>
              <a:rPr lang="de-AT" sz="1000" b="1" dirty="0"/>
              <a:t>Konstruktive Ausbildung</a:t>
            </a:r>
            <a:endParaRPr lang="de-AT" sz="1000" b="1" i="0" dirty="0">
              <a:effectLst/>
            </a:endParaRPr>
          </a:p>
          <a:p>
            <a:pPr algn="l" fontAlgn="base"/>
            <a:r>
              <a:rPr lang="de-AT" sz="1000" dirty="0"/>
              <a:t>BSH-Säulen und BSH-Unterzüge in F120</a:t>
            </a:r>
          </a:p>
          <a:p>
            <a:pPr algn="l" fontAlgn="base"/>
            <a:r>
              <a:rPr lang="de-AT" sz="1000" dirty="0"/>
              <a:t>BSP-Decken</a:t>
            </a:r>
            <a:endParaRPr lang="de-AT" sz="1000" b="0" i="0" dirty="0">
              <a:effectLst/>
            </a:endParaRPr>
          </a:p>
          <a:p>
            <a:pPr algn="l" fontAlgn="base"/>
            <a:endParaRPr lang="de-AT" sz="1000" b="0" i="0" dirty="0">
              <a:effectLst/>
            </a:endParaRPr>
          </a:p>
          <a:p>
            <a:pPr algn="l" fontAlgn="base"/>
            <a:r>
              <a:rPr lang="de-AT" sz="1000" b="1" dirty="0"/>
              <a:t>Baustart  </a:t>
            </a:r>
            <a:r>
              <a:rPr lang="de-AT" sz="1000" dirty="0"/>
              <a:t>2025</a:t>
            </a:r>
            <a:endParaRPr lang="de-AT" sz="1000" b="0" i="0" dirty="0">
              <a:effectLst/>
            </a:endParaRPr>
          </a:p>
          <a:p>
            <a:pPr algn="l" fontAlgn="base"/>
            <a:endParaRPr lang="de-AT" sz="1000" b="0" i="0" dirty="0">
              <a:effectLst/>
            </a:endParaRPr>
          </a:p>
          <a:p>
            <a:pPr algn="l" fontAlgn="base"/>
            <a:r>
              <a:rPr lang="de-AT" sz="1000" b="1" i="0" dirty="0">
                <a:effectLst/>
              </a:rPr>
              <a:t>Bruttogeschoßfläche</a:t>
            </a:r>
          </a:p>
          <a:p>
            <a:pPr algn="l" fontAlgn="base"/>
            <a:r>
              <a:rPr lang="de-AT" sz="1000" dirty="0"/>
              <a:t>8</a:t>
            </a:r>
            <a:r>
              <a:rPr lang="de-AT" sz="1000" b="0" i="0" dirty="0">
                <a:effectLst/>
              </a:rPr>
              <a:t>.500 m², 4 </a:t>
            </a:r>
            <a:r>
              <a:rPr lang="de-AT" sz="1000" dirty="0"/>
              <a:t>Stockwerke</a:t>
            </a:r>
            <a:r>
              <a:rPr lang="de-AT" sz="1000" b="0" i="0" dirty="0">
                <a:effectLst/>
              </a:rPr>
              <a:t>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06530E8-63E0-F046-96E1-7C0C7C518957}"/>
              </a:ext>
            </a:extLst>
          </p:cNvPr>
          <p:cNvSpPr txBox="1"/>
          <p:nvPr/>
        </p:nvSpPr>
        <p:spPr>
          <a:xfrm>
            <a:off x="3638907" y="867162"/>
            <a:ext cx="2840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de-AT" sz="14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Poleczki</a:t>
            </a:r>
            <a:r>
              <a:rPr lang="de-AT" sz="14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de-AT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</a:rPr>
              <a:t>P</a:t>
            </a:r>
            <a:r>
              <a:rPr lang="de-AT" sz="14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ark, Warschau 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425307C-CBCF-8DFC-D6C7-DE45E2B1DBD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09" y="2951103"/>
            <a:ext cx="1758683" cy="1722497"/>
          </a:xfrm>
          <a:prstGeom prst="rect">
            <a:avLst/>
          </a:prstGeom>
        </p:spPr>
      </p:pic>
      <p:pic>
        <p:nvPicPr>
          <p:cNvPr id="7" name="Grafik 6" descr="Ein Bild, das Decke, Wand, drinnen, Gebäude enthält.&#10;&#10;Automatisch generierte Beschreibung">
            <a:extLst>
              <a:ext uri="{FF2B5EF4-FFF2-40B4-BE49-F238E27FC236}">
                <a16:creationId xmlns:a16="http://schemas.microsoft.com/office/drawing/2014/main" id="{14FE617D-FF31-16CE-C801-0F78A3542A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478" y="3096438"/>
            <a:ext cx="2146415" cy="1431230"/>
          </a:xfrm>
          <a:prstGeom prst="rect">
            <a:avLst/>
          </a:prstGeom>
        </p:spPr>
      </p:pic>
      <p:pic>
        <p:nvPicPr>
          <p:cNvPr id="13" name="Grafik 12" descr="Ein Bild, das Gras, Himmel, draußen, Gebäude enthält.&#10;&#10;Automatisch generierte Beschreibung">
            <a:extLst>
              <a:ext uri="{FF2B5EF4-FFF2-40B4-BE49-F238E27FC236}">
                <a16:creationId xmlns:a16="http://schemas.microsoft.com/office/drawing/2014/main" id="{89515EFF-F3EE-B2C4-5AED-DD74851D50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679" y="3096438"/>
            <a:ext cx="2145313" cy="1431230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F7471CC-C2B0-EAEA-F1C7-3C71209A93D4}"/>
              </a:ext>
            </a:extLst>
          </p:cNvPr>
          <p:cNvGrpSpPr/>
          <p:nvPr/>
        </p:nvGrpSpPr>
        <p:grpSpPr>
          <a:xfrm>
            <a:off x="345281" y="903012"/>
            <a:ext cx="2740665" cy="1907402"/>
            <a:chOff x="345601" y="931110"/>
            <a:chExt cx="2786400" cy="2134587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5A97F004-EA21-FD67-4D7F-02B048518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5601" y="931110"/>
              <a:ext cx="2786400" cy="2134587"/>
            </a:xfrm>
            <a:prstGeom prst="rect">
              <a:avLst/>
            </a:prstGeom>
          </p:spPr>
        </p:pic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3CAE11FB-7B65-B6A4-8F98-70F01B009D3D}"/>
                </a:ext>
              </a:extLst>
            </p:cNvPr>
            <p:cNvSpPr/>
            <p:nvPr/>
          </p:nvSpPr>
          <p:spPr>
            <a:xfrm>
              <a:off x="838200" y="2631281"/>
              <a:ext cx="360000" cy="360000"/>
            </a:xfrm>
            <a:prstGeom prst="rect">
              <a:avLst/>
            </a:prstGeom>
            <a:solidFill>
              <a:srgbClr val="005240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400" dirty="0" err="1">
                <a:latin typeface="+mj-lt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541349FF-0619-CC75-D1C6-C115A389F571}"/>
                </a:ext>
              </a:extLst>
            </p:cNvPr>
            <p:cNvSpPr/>
            <p:nvPr/>
          </p:nvSpPr>
          <p:spPr>
            <a:xfrm>
              <a:off x="1353681" y="2631281"/>
              <a:ext cx="1381241" cy="281000"/>
            </a:xfrm>
            <a:prstGeom prst="rect">
              <a:avLst/>
            </a:prstGeom>
            <a:solidFill>
              <a:srgbClr val="005240">
                <a:alpha val="25000"/>
              </a:srgbClr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800" b="1" dirty="0">
                  <a:solidFill>
                    <a:schemeClr val="tx2"/>
                  </a:solidFill>
                </a:rPr>
                <a:t>Building „Stockholm“</a:t>
              </a:r>
            </a:p>
          </p:txBody>
        </p: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245FBF4B-72B5-AC64-C8FA-11B562242D2C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1018200" y="2771781"/>
              <a:ext cx="335480" cy="395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957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16B23-56E5-8FC4-BB52-77FBCD3A5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D2A2139-2219-3524-63F0-44EE1B0459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235799D-2231-F1E5-0F54-89C34030D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97" y="463110"/>
            <a:ext cx="5277588" cy="468000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  <a:tabLst>
                <a:tab pos="457200" algn="l"/>
                <a:tab pos="450215" algn="l"/>
              </a:tabLst>
            </a:pPr>
            <a:r>
              <a:rPr lang="de-DE" sz="18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unsere </a:t>
            </a:r>
            <a:r>
              <a:rPr lang="de-DE" sz="1800" b="1" kern="16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timber</a:t>
            </a:r>
            <a:r>
              <a:rPr lang="de-DE" sz="18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800" b="1" kern="16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family</a:t>
            </a:r>
            <a:r>
              <a:rPr lang="de-DE" sz="1800" b="1" kern="16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de-AT" sz="1800" b="1" kern="16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2D9E161-A086-FAD4-D3DB-6BFDC9EF6F21}"/>
              </a:ext>
            </a:extLst>
          </p:cNvPr>
          <p:cNvSpPr txBox="1"/>
          <p:nvPr/>
        </p:nvSpPr>
        <p:spPr>
          <a:xfrm>
            <a:off x="443813" y="3659927"/>
            <a:ext cx="224947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de-AT" sz="10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Geschosswohnungsbau in Holzbauweise</a:t>
            </a:r>
            <a:endParaRPr lang="de-AT" sz="1000" b="1" dirty="0">
              <a:solidFill>
                <a:schemeClr val="accent1"/>
              </a:solidFill>
              <a:effectLst/>
              <a:ea typeface="Calibri" panose="020F0502020204030204" pitchFamily="34" charset="0"/>
            </a:endParaRPr>
          </a:p>
          <a:p>
            <a:pPr algn="l" fontAlgn="base"/>
            <a:endParaRPr lang="de-AT" sz="1000" b="1" i="0" dirty="0">
              <a:effectLst/>
            </a:endParaRPr>
          </a:p>
          <a:p>
            <a:pPr algn="l" fontAlgn="base"/>
            <a:endParaRPr lang="de-AT" sz="1000" b="0" i="0" dirty="0">
              <a:effectLst/>
            </a:endParaRPr>
          </a:p>
          <a:p>
            <a:pPr algn="l" fontAlgn="base"/>
            <a:endParaRPr lang="de-AT" sz="1000" b="0" i="0" dirty="0">
              <a:effectLst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D12C4B7-2EF5-868D-329B-CF151C92C0F8}"/>
              </a:ext>
            </a:extLst>
          </p:cNvPr>
          <p:cNvSpPr txBox="1"/>
          <p:nvPr/>
        </p:nvSpPr>
        <p:spPr>
          <a:xfrm>
            <a:off x="443813" y="3352150"/>
            <a:ext cx="2840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de-AT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</a:rPr>
              <a:t>Amras</a:t>
            </a:r>
            <a:r>
              <a:rPr lang="de-AT" sz="14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, Innsbruck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83ABBB1-C920-E9B7-7677-BDDA39E7B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97" y="972727"/>
            <a:ext cx="3238196" cy="222432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B8D0332-05B1-A4F1-105D-8708E6ABE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951" y="506801"/>
            <a:ext cx="2446580" cy="40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D4318-89B4-DD8F-B4B7-9A6837DE2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A5D77E5-D253-BE32-1644-2E920A856B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6D00B10-0791-3787-6FE2-D2D05C3C2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97" y="463110"/>
            <a:ext cx="5277588" cy="468000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  <a:tabLst>
                <a:tab pos="457200" algn="l"/>
                <a:tab pos="450215" algn="l"/>
              </a:tabLst>
            </a:pPr>
            <a:r>
              <a:rPr lang="de-DE" sz="18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unsere </a:t>
            </a:r>
            <a:r>
              <a:rPr lang="de-DE" sz="1800" b="1" kern="16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timber</a:t>
            </a:r>
            <a:r>
              <a:rPr lang="de-DE" sz="18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800" b="1" kern="16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family</a:t>
            </a:r>
            <a:r>
              <a:rPr lang="de-DE" sz="1800" b="1" kern="16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de-AT" sz="1800" b="1" kern="16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B8FF53E-9F89-325E-8CF7-65F1DD12365B}"/>
              </a:ext>
            </a:extLst>
          </p:cNvPr>
          <p:cNvSpPr txBox="1"/>
          <p:nvPr/>
        </p:nvSpPr>
        <p:spPr>
          <a:xfrm>
            <a:off x="376097" y="2858295"/>
            <a:ext cx="2840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de-AT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</a:rPr>
              <a:t>Amras</a:t>
            </a:r>
            <a:r>
              <a:rPr lang="de-AT" sz="14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, Innsbruck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42F2B4B-9D63-1309-79D8-328D86AD9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81" y="1309400"/>
            <a:ext cx="2775717" cy="154311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016F27D-7DCB-719D-BEA0-C9810F8F2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814" y="1309400"/>
            <a:ext cx="343852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45281" y="418278"/>
            <a:ext cx="5292474" cy="745489"/>
          </a:xfrm>
        </p:spPr>
        <p:txBody>
          <a:bodyPr>
            <a:noAutofit/>
          </a:bodyPr>
          <a:lstStyle/>
          <a:p>
            <a:r>
              <a:rPr lang="de-DE" sz="20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unsere </a:t>
            </a:r>
            <a:r>
              <a:rPr lang="de-DE" sz="2000" b="1" kern="16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timber</a:t>
            </a:r>
            <a:r>
              <a:rPr lang="de-DE" sz="2000" b="1" kern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b="1" kern="16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family</a:t>
            </a:r>
            <a:r>
              <a:rPr lang="de-DE" sz="2000" b="1" kern="16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br>
              <a:rPr lang="de-DE" sz="2000" b="1" kern="1600" dirty="0"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de-AT" sz="20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timber</a:t>
            </a:r>
            <a:r>
              <a:rPr lang="de-AT" sz="20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m</a:t>
            </a:r>
            <a:r>
              <a:rPr lang="de-AT" sz="20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arina</a:t>
            </a:r>
            <a:r>
              <a:rPr lang="de-AT" sz="20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t</a:t>
            </a:r>
            <a:r>
              <a:rPr lang="de-AT" sz="20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ower</a:t>
            </a:r>
            <a:r>
              <a:rPr lang="de-DE" sz="20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, Wien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238875C-E699-58BF-596C-5EA65D04C2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7D9746A1-34B0-DC0E-4343-ABCA866E88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4488" y="4396245"/>
            <a:ext cx="5530937" cy="404020"/>
          </a:xfrm>
        </p:spPr>
        <p:txBody>
          <a:bodyPr/>
          <a:lstStyle/>
          <a:p>
            <a:pPr algn="just"/>
            <a:endParaRPr lang="de-AT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ECF79AC-E392-AE57-21F2-AFBA593D6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08598"/>
            <a:ext cx="5237465" cy="354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0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AA72FDA-5764-1AE3-C652-FE498D3774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AD7606-6806-B5A4-E3F6-4A361AB69A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A8C0566-B224-B2B6-25B3-45E969AC8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81" y="399108"/>
            <a:ext cx="5754949" cy="468000"/>
          </a:xfrm>
        </p:spPr>
        <p:txBody>
          <a:bodyPr/>
          <a:lstStyle/>
          <a:p>
            <a:r>
              <a:rPr lang="en-GB" dirty="0"/>
              <a:t>CO</a:t>
            </a:r>
            <a:r>
              <a:rPr lang="en-GB" baseline="-25000" dirty="0"/>
              <a:t>2</a:t>
            </a:r>
            <a:r>
              <a:rPr lang="en-GB" dirty="0"/>
              <a:t> </a:t>
            </a:r>
            <a:r>
              <a:rPr lang="en-GB" dirty="0" err="1"/>
              <a:t>emissionen</a:t>
            </a:r>
            <a:r>
              <a:rPr lang="en-GB" dirty="0"/>
              <a:t>.</a:t>
            </a:r>
            <a:r>
              <a:rPr lang="de-DE" dirty="0"/>
              <a:t> weltweit 1850-2005</a:t>
            </a:r>
            <a:endParaRPr lang="de-AT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66BF8DF9-F1BF-25BE-FBFB-6C5CFABEBF08}"/>
                  </a:ext>
                </a:extLst>
              </p14:cNvPr>
              <p14:cNvContentPartPr/>
              <p14:nvPr/>
            </p14:nvContentPartPr>
            <p14:xfrm>
              <a:off x="2156557" y="2142577"/>
              <a:ext cx="360" cy="36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66BF8DF9-F1BF-25BE-FBFB-6C5CFABEBF0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20557" y="207057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06AAA082-9CC0-20EE-E0D7-F1632EE2A4F3}"/>
                  </a:ext>
                </a:extLst>
              </p14:cNvPr>
              <p14:cNvContentPartPr/>
              <p14:nvPr/>
            </p14:nvContentPartPr>
            <p14:xfrm>
              <a:off x="1465717" y="2058697"/>
              <a:ext cx="360" cy="36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06AAA082-9CC0-20EE-E0D7-F1632EE2A4F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9717" y="1987057"/>
                <a:ext cx="72000" cy="144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Grafik 11">
            <a:extLst>
              <a:ext uri="{FF2B5EF4-FFF2-40B4-BE49-F238E27FC236}">
                <a16:creationId xmlns:a16="http://schemas.microsoft.com/office/drawing/2014/main" id="{ED540A7F-C312-F21B-CF8F-F3D649DA3B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732" y="936018"/>
            <a:ext cx="5857156" cy="385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9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49C3924-61F7-4E84-8CA7-4D16D8F2A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31" y="346783"/>
            <a:ext cx="5277588" cy="468000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  <a:tabLst>
                <a:tab pos="457200" algn="l"/>
                <a:tab pos="450215" algn="l"/>
              </a:tabLst>
            </a:pPr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timber</a:t>
            </a:r>
            <a:r>
              <a:rPr lang="de-AT" sz="18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de-AT" sz="1800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m</a:t>
            </a:r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arina</a:t>
            </a:r>
            <a:r>
              <a:rPr lang="de-AT" sz="18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de-AT" sz="1800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t</a:t>
            </a:r>
            <a:r>
              <a:rPr lang="de-AT" sz="18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ower</a:t>
            </a:r>
            <a:endParaRPr lang="de-AT" sz="1800" b="1" kern="16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BFDC917-5A9F-313D-1F92-481539DEEFE4}"/>
              </a:ext>
            </a:extLst>
          </p:cNvPr>
          <p:cNvSpPr txBox="1"/>
          <p:nvPr/>
        </p:nvSpPr>
        <p:spPr>
          <a:xfrm>
            <a:off x="3895619" y="1142820"/>
            <a:ext cx="2597857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000" b="1" dirty="0">
                <a:solidFill>
                  <a:srgbClr val="005240"/>
                </a:solidFill>
                <a:latin typeface="Arial"/>
                <a:ea typeface="Times New Roman" panose="02020603050405020304" pitchFamily="18" charset="0"/>
              </a:rPr>
              <a:t>Aktuell h</a:t>
            </a:r>
            <a:r>
              <a:rPr kumimoji="0" lang="de-AT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524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öchstes</a:t>
            </a:r>
            <a:r>
              <a:rPr kumimoji="0" lang="de-AT" sz="1000" b="1" i="0" u="none" strike="noStrike" kern="1200" cap="none" spc="0" normalizeH="0" baseline="0" noProof="0" dirty="0">
                <a:ln>
                  <a:noFill/>
                </a:ln>
                <a:solidFill>
                  <a:srgbClr val="00524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 Holzhybridhochhaus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1" i="0" u="none" strike="noStrike" kern="1200" cap="none" spc="0" normalizeH="0" baseline="0" noProof="0" dirty="0">
                <a:ln>
                  <a:noFill/>
                </a:ln>
                <a:solidFill>
                  <a:srgbClr val="00524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Weltweit </a:t>
            </a:r>
            <a:endParaRPr kumimoji="0" lang="de-AT" sz="1000" b="1" i="0" u="none" strike="noStrike" kern="1200" cap="none" spc="0" normalizeH="0" baseline="0" noProof="0" dirty="0">
              <a:ln>
                <a:noFill/>
              </a:ln>
              <a:solidFill>
                <a:srgbClr val="00524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Höhe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000" dirty="0">
                <a:solidFill>
                  <a:srgbClr val="000000"/>
                </a:solidFill>
                <a:latin typeface="Arial"/>
              </a:rPr>
              <a:t>113 Meter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 Geschoße </a:t>
            </a:r>
            <a:r>
              <a:rPr kumimoji="0" lang="de-A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o.i</a:t>
            </a:r>
            <a:endParaRPr kumimoji="0" lang="de-AT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000" dirty="0">
                <a:solidFill>
                  <a:srgbClr val="000000"/>
                </a:solidFill>
                <a:latin typeface="Arial"/>
              </a:rPr>
              <a:t>4 Untergeschoße</a:t>
            </a:r>
            <a:endParaRPr lang="de-AT" sz="1000" dirty="0"/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000" b="1" dirty="0">
                <a:solidFill>
                  <a:srgbClr val="000000"/>
                </a:solidFill>
                <a:latin typeface="Arial"/>
              </a:rPr>
              <a:t>G</a:t>
            </a:r>
            <a:r>
              <a:rPr kumimoji="0" lang="de-AT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eschossfläche</a:t>
            </a:r>
            <a:endParaRPr kumimoji="0" lang="de-AT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44.350 m²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Assetklasse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000" dirty="0">
                <a:solidFill>
                  <a:srgbClr val="000000"/>
                </a:solidFill>
                <a:latin typeface="Arial"/>
              </a:rPr>
              <a:t>Office</a:t>
            </a:r>
            <a:endParaRPr kumimoji="0" lang="de-AT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Baustart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sz="1000" dirty="0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BSP-Decken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000" dirty="0">
                <a:solidFill>
                  <a:srgbClr val="000000"/>
                </a:solidFill>
                <a:latin typeface="Arial"/>
              </a:rPr>
              <a:t>BSH-Unterzüge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000" dirty="0">
                <a:solidFill>
                  <a:srgbClr val="000000"/>
                </a:solidFill>
                <a:latin typeface="Arial"/>
              </a:rPr>
              <a:t>LVL-Säulen</a:t>
            </a:r>
            <a:endParaRPr kumimoji="0" lang="de-AT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BDBEC33-567D-1471-FF7A-41649E8A9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60" y="1105929"/>
            <a:ext cx="3208892" cy="319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0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3552A56-9EF6-B7D2-1084-7A9F1A7965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C3953C-F7E5-7150-304C-2D725E1160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73225F4-431B-C3D4-9C0C-442071276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81" y="537725"/>
            <a:ext cx="5754949" cy="755560"/>
          </a:xfrm>
        </p:spPr>
        <p:txBody>
          <a:bodyPr>
            <a:normAutofit/>
          </a:bodyPr>
          <a:lstStyle/>
          <a:p>
            <a:r>
              <a:rPr lang="de-DE" dirty="0"/>
              <a:t>„alte“ mineralische </a:t>
            </a:r>
            <a:r>
              <a:rPr lang="de-DE" dirty="0" err="1"/>
              <a:t>struktur</a:t>
            </a:r>
            <a:r>
              <a:rPr lang="de-DE" dirty="0"/>
              <a:t> </a:t>
            </a:r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C91C28-E5C3-E497-A7D1-22D89E52AD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55763" y="1914356"/>
            <a:ext cx="2662776" cy="163433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E14BE56-026F-ED4C-9EA1-6C429F06E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01" y="1324016"/>
            <a:ext cx="4112099" cy="2600814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BE48390F-E4D1-F43A-827F-C0FC4F638458}"/>
              </a:ext>
            </a:extLst>
          </p:cNvPr>
          <p:cNvSpPr txBox="1">
            <a:spLocks/>
          </p:cNvSpPr>
          <p:nvPr/>
        </p:nvSpPr>
        <p:spPr>
          <a:xfrm>
            <a:off x="1410560" y="3850215"/>
            <a:ext cx="3625029" cy="30301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 defTabSz="342900" rtl="0" eaLnBrk="1" latinLnBrk="0" hangingPunct="1">
              <a:lnSpc>
                <a:spcPts val="900"/>
              </a:lnSpc>
              <a:spcBef>
                <a:spcPct val="20000"/>
              </a:spcBef>
              <a:buFont typeface="Arial"/>
              <a:buNone/>
              <a:defRPr sz="800" kern="1200" baseline="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de-AT" sz="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24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8462E8B-172B-F23C-35E4-E5329863C2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19C280-2DD4-24DE-C8C1-ACD3BC0394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665E382-E1CA-E068-FF3F-E7E9345C2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599" y="463109"/>
            <a:ext cx="5754949" cy="653355"/>
          </a:xfrm>
        </p:spPr>
        <p:txBody>
          <a:bodyPr>
            <a:normAutofit/>
          </a:bodyPr>
          <a:lstStyle/>
          <a:p>
            <a:r>
              <a:rPr lang="de-AT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präqualifikation</a:t>
            </a:r>
            <a:r>
              <a:rPr lang="de-AT" sz="20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br>
              <a:rPr lang="de-AT" sz="20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de-AT" sz="200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siegerprojekt</a:t>
            </a:r>
            <a:r>
              <a:rPr lang="de-AT" sz="20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 von STORA ENSO</a:t>
            </a:r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F42C86E-FE20-D4DE-0AE2-29E229EF0E3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81" y="1462678"/>
            <a:ext cx="4725437" cy="263334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FBD1C2C-070A-0B48-BE5D-A5AC1F924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669" y="1341271"/>
            <a:ext cx="1305740" cy="259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49C3924-61F7-4E84-8CA7-4D16D8F2A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50" y="302375"/>
            <a:ext cx="5277588" cy="704702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  <a:tabLst>
                <a:tab pos="457200" algn="l"/>
                <a:tab pos="450215" algn="l"/>
              </a:tabLst>
            </a:pPr>
            <a:r>
              <a:rPr lang="de-AT" sz="900" dirty="0">
                <a:solidFill>
                  <a:schemeClr val="accent1"/>
                </a:solidFill>
                <a:ea typeface="Times New Roman" panose="02020603050405020304" pitchFamily="18" charset="0"/>
              </a:rPr>
              <a:t> </a:t>
            </a:r>
            <a:br>
              <a:rPr lang="de-AT" sz="1800" dirty="0">
                <a:solidFill>
                  <a:schemeClr val="accent1"/>
                </a:solidFill>
                <a:ea typeface="Times New Roman" panose="02020603050405020304" pitchFamily="18" charset="0"/>
              </a:rPr>
            </a:br>
            <a:r>
              <a:rPr lang="de-AT" sz="1800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aussteifungskonzept</a:t>
            </a:r>
            <a:r>
              <a:rPr lang="de-AT" sz="18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endParaRPr lang="de-AT" sz="1800" b="1" kern="16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EA24A60-D0EF-33C6-B6CA-E4B8DF007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767" y="580783"/>
            <a:ext cx="12711416" cy="1203632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802AE11-EBB9-8CDD-04A6-15918DB33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16" y="1079733"/>
            <a:ext cx="5609967" cy="172003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5B482CC-2482-957C-A9E7-82F3582F44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986" y="3064720"/>
            <a:ext cx="2168640" cy="142875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6EF38C5-5DE6-51CB-B20E-49DC2B0217F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5039" y="3145039"/>
            <a:ext cx="22246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49C3924-61F7-4E84-8CA7-4D16D8F2A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72" y="366112"/>
            <a:ext cx="5277588" cy="882714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  <a:tabLst>
                <a:tab pos="457200" algn="l"/>
                <a:tab pos="450215" algn="l"/>
              </a:tabLst>
            </a:pPr>
            <a:r>
              <a:rPr lang="de-AT" sz="1800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robustheit</a:t>
            </a:r>
            <a:r>
              <a:rPr lang="de-AT" sz="1800" dirty="0">
                <a:solidFill>
                  <a:schemeClr val="accent1"/>
                </a:solidFill>
                <a:ea typeface="Times New Roman" panose="02020603050405020304" pitchFamily="18" charset="0"/>
              </a:rPr>
              <a:t> der </a:t>
            </a:r>
            <a:r>
              <a:rPr lang="de-AT" sz="1800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gesamtkonstruktion</a:t>
            </a:r>
            <a:br>
              <a:rPr lang="de-AT" sz="18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de-AT" sz="18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de-AT" sz="18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stützenausfall</a:t>
            </a:r>
            <a:endParaRPr lang="de-AT" sz="1800" b="1" kern="16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16D8729-5C9F-E56C-A91B-AD2EA4166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08" y="928883"/>
            <a:ext cx="4159072" cy="337359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E61FBEC-29A1-C489-B838-5F34DB405B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72" y="3565520"/>
            <a:ext cx="3379723" cy="94956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D7DFD87-7506-85D8-3F05-9C0693C1925C}"/>
              </a:ext>
            </a:extLst>
          </p:cNvPr>
          <p:cNvSpPr txBox="1"/>
          <p:nvPr/>
        </p:nvSpPr>
        <p:spPr>
          <a:xfrm>
            <a:off x="407772" y="2993058"/>
            <a:ext cx="3490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stützendimensionen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9732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45281" y="454837"/>
            <a:ext cx="3590931" cy="408041"/>
          </a:xfrm>
        </p:spPr>
        <p:txBody>
          <a:bodyPr>
            <a:noAutofit/>
          </a:bodyPr>
          <a:lstStyle/>
          <a:p>
            <a:r>
              <a:rPr lang="de-DE" dirty="0" err="1">
                <a:cs typeface="Times New Roman" panose="02020603050405020304" pitchFamily="18" charset="0"/>
              </a:rPr>
              <a:t>we</a:t>
            </a:r>
            <a:r>
              <a:rPr lang="de-DE" dirty="0">
                <a:cs typeface="Times New Roman" panose="02020603050405020304" pitchFamily="18" charset="0"/>
              </a:rPr>
              <a:t> </a:t>
            </a:r>
            <a:r>
              <a:rPr lang="de-DE" dirty="0" err="1">
                <a:cs typeface="Times New Roman" panose="02020603050405020304" pitchFamily="18" charset="0"/>
              </a:rPr>
              <a:t>act</a:t>
            </a:r>
            <a:r>
              <a:rPr lang="de-DE" dirty="0"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238875C-E699-58BF-596C-5EA65D04C2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7D9746A1-34B0-DC0E-4343-ABCA866E88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4488" y="4396245"/>
            <a:ext cx="5530937" cy="404020"/>
          </a:xfrm>
        </p:spPr>
        <p:txBody>
          <a:bodyPr/>
          <a:lstStyle/>
          <a:p>
            <a:pPr algn="just"/>
            <a:endParaRPr lang="de-AT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C47E3E1-4082-4311-BAC9-DB62B11644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7"/>
          <a:stretch/>
        </p:blipFill>
        <p:spPr bwMode="auto">
          <a:xfrm>
            <a:off x="663531" y="1016484"/>
            <a:ext cx="5530938" cy="35207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429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AA72FDA-5764-1AE3-C652-FE498D3774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AD7606-6806-B5A4-E3F6-4A361AB69A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A8C0566-B224-B2B6-25B3-45E969AC8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….und die </a:t>
            </a:r>
            <a:r>
              <a:rPr lang="de-DE" dirty="0" err="1"/>
              <a:t>wassertemperatur</a:t>
            </a:r>
            <a:r>
              <a:rPr lang="de-DE" dirty="0"/>
              <a:t> steigt</a:t>
            </a:r>
            <a:endParaRPr lang="de-AT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66BF8DF9-F1BF-25BE-FBFB-6C5CFABEBF08}"/>
                  </a:ext>
                </a:extLst>
              </p14:cNvPr>
              <p14:cNvContentPartPr/>
              <p14:nvPr/>
            </p14:nvContentPartPr>
            <p14:xfrm>
              <a:off x="2156557" y="2142577"/>
              <a:ext cx="360" cy="36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66BF8DF9-F1BF-25BE-FBFB-6C5CFABEBF0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20557" y="207057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06AAA082-9CC0-20EE-E0D7-F1632EE2A4F3}"/>
                  </a:ext>
                </a:extLst>
              </p14:cNvPr>
              <p14:cNvContentPartPr/>
              <p14:nvPr/>
            </p14:nvContentPartPr>
            <p14:xfrm>
              <a:off x="1465717" y="2058697"/>
              <a:ext cx="360" cy="36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06AAA082-9CC0-20EE-E0D7-F1632EE2A4F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9717" y="1986697"/>
                <a:ext cx="72000" cy="144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Grafik 5">
            <a:extLst>
              <a:ext uri="{FF2B5EF4-FFF2-40B4-BE49-F238E27FC236}">
                <a16:creationId xmlns:a16="http://schemas.microsoft.com/office/drawing/2014/main" id="{DE871767-D14C-0BAC-A680-8FFACE766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3344" y="1019520"/>
            <a:ext cx="7112834" cy="377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6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45E9E8D-418E-151A-6906-731B98F3E4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A27F44-3FB2-8543-C6CF-9FD71B9DB4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99E0A35-3091-A793-307E-2187DD17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….sollen es die anderen richten?</a:t>
            </a:r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03E249A-4D58-B469-D2BB-E931D27BD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322" y="1023257"/>
            <a:ext cx="4004031" cy="376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44488" y="513268"/>
            <a:ext cx="5292474" cy="468000"/>
          </a:xfrm>
        </p:spPr>
        <p:txBody>
          <a:bodyPr>
            <a:normAutofit/>
          </a:bodyPr>
          <a:lstStyle/>
          <a:p>
            <a:r>
              <a:rPr lang="de-DE" sz="1800" dirty="0"/>
              <a:t>2020er </a:t>
            </a:r>
            <a:r>
              <a:rPr lang="de-DE" sz="1800" dirty="0" err="1"/>
              <a:t>jahre</a:t>
            </a:r>
            <a:r>
              <a:rPr lang="de-DE" sz="1800" dirty="0"/>
              <a:t>. das grüne </a:t>
            </a:r>
            <a:r>
              <a:rPr lang="de-DE" sz="1800" dirty="0" err="1"/>
              <a:t>jahrzehnt</a:t>
            </a:r>
            <a:r>
              <a:rPr lang="de-DE" sz="1800" dirty="0"/>
              <a:t>? </a:t>
            </a:r>
            <a:endParaRPr lang="en-US" sz="18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238875C-E699-58BF-596C-5EA65D04C2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D4E86C96-2880-4CC2-8610-B2220E0AA9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5281" y="1323380"/>
            <a:ext cx="2815285" cy="20464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C7B0DF70-95FA-7517-C343-5095B473D4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0566" y="1258610"/>
            <a:ext cx="3606895" cy="21759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Rectangle 1">
            <a:extLst>
              <a:ext uri="{FF2B5EF4-FFF2-40B4-BE49-F238E27FC236}">
                <a16:creationId xmlns:a16="http://schemas.microsoft.com/office/drawing/2014/main" id="{2AF2DCD8-AAF4-8996-2E7A-73956F76BC38}"/>
              </a:ext>
            </a:extLst>
          </p:cNvPr>
          <p:cNvSpPr/>
          <p:nvPr/>
        </p:nvSpPr>
        <p:spPr>
          <a:xfrm>
            <a:off x="344488" y="3984818"/>
            <a:ext cx="6354762" cy="548197"/>
          </a:xfrm>
          <a:prstGeom prst="rect">
            <a:avLst/>
          </a:prstGeom>
          <a:solidFill>
            <a:srgbClr val="005240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300" dirty="0">
                <a:latin typeface="+mj-lt"/>
              </a:rPr>
              <a:t>38% der globalen CO</a:t>
            </a:r>
            <a:r>
              <a:rPr lang="de-DE" sz="1300" baseline="-25000" dirty="0">
                <a:latin typeface="+mj-lt"/>
              </a:rPr>
              <a:t>2</a:t>
            </a:r>
            <a:r>
              <a:rPr lang="de-DE" sz="1300" dirty="0">
                <a:latin typeface="+mj-lt"/>
              </a:rPr>
              <a:t> Emissionen werden durch die Bau- und Immobilienbranche verursacht.</a:t>
            </a:r>
            <a:endParaRPr lang="en-AT" sz="1300" dirty="0">
              <a:latin typeface="+mj-lt"/>
            </a:endParaRP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7D9746A1-34B0-DC0E-4343-ABCA866E88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4488" y="4391980"/>
            <a:ext cx="6018212" cy="404020"/>
          </a:xfrm>
        </p:spPr>
        <p:txBody>
          <a:bodyPr/>
          <a:lstStyle/>
          <a:p>
            <a:pPr algn="just"/>
            <a:r>
              <a:rPr lang="en-US" sz="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Globale</a:t>
            </a:r>
            <a:r>
              <a:rPr lang="en-US" sz="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CO2 </a:t>
            </a:r>
            <a:r>
              <a:rPr lang="en-US" sz="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Emissionen</a:t>
            </a:r>
            <a:r>
              <a:rPr lang="en-US" sz="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2019. </a:t>
            </a:r>
            <a:r>
              <a:rPr lang="en-US" sz="600" dirty="0">
                <a:ea typeface="Times New Roman" panose="02020603050405020304" pitchFamily="18" charset="0"/>
                <a:cs typeface="Times New Roman" panose="02020603050405020304" pitchFamily="18" charset="0"/>
              </a:rPr>
              <a:t>Quelle: </a:t>
            </a:r>
            <a:r>
              <a:rPr lang="en-US" sz="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United Nations Environment </a:t>
            </a:r>
            <a:r>
              <a:rPr lang="en-US" sz="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Global Status Report for Buildings and Construction; IEA: Transport sector CO</a:t>
            </a:r>
            <a:r>
              <a:rPr lang="en-US" sz="600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emissions, 202</a:t>
            </a:r>
            <a:endParaRPr lang="de-AT" sz="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96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B4D2D7-0FE4-ED3D-76DF-1B48F0C1BA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Source: Deutsche Studiengemeinschaft, Mike Keller</a:t>
            </a:r>
            <a:endParaRPr lang="de-AT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1D5C905-FEFC-DA32-A4AF-64509CFEB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44" y="477831"/>
            <a:ext cx="4652707" cy="455104"/>
          </a:xfrm>
        </p:spPr>
        <p:txBody>
          <a:bodyPr>
            <a:normAutofit fontScale="90000"/>
          </a:bodyPr>
          <a:lstStyle/>
          <a:p>
            <a:r>
              <a:rPr lang="de-DE" dirty="0"/>
              <a:t>     CO2 – </a:t>
            </a:r>
            <a:r>
              <a:rPr lang="de-DE" dirty="0" err="1"/>
              <a:t>emissionen</a:t>
            </a:r>
            <a:r>
              <a:rPr lang="de-DE" dirty="0"/>
              <a:t> </a:t>
            </a:r>
            <a:r>
              <a:rPr lang="de-DE" dirty="0" err="1"/>
              <a:t>lifecycle</a:t>
            </a:r>
            <a:br>
              <a:rPr lang="de-DE" dirty="0"/>
            </a:br>
            <a:endParaRPr lang="de-AT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5648E2C-1EF7-DACA-64A3-2EF4C8767AD0}"/>
              </a:ext>
            </a:extLst>
          </p:cNvPr>
          <p:cNvSpPr txBox="1"/>
          <p:nvPr/>
        </p:nvSpPr>
        <p:spPr>
          <a:xfrm>
            <a:off x="285750" y="3825764"/>
            <a:ext cx="6527800" cy="169277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de-DE" sz="1100" dirty="0"/>
              <a:t>              </a:t>
            </a:r>
            <a:endParaRPr lang="de-AT" sz="11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55D3C11-CFA7-658F-F595-604FD0A9C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99" y="1290426"/>
            <a:ext cx="5086740" cy="327522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83D71DE-286D-49BB-1E9B-B9A97099F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217" y="1265658"/>
            <a:ext cx="1811722" cy="90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3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20175" y="470833"/>
            <a:ext cx="5292474" cy="468000"/>
          </a:xfrm>
        </p:spPr>
        <p:txBody>
          <a:bodyPr>
            <a:noAutofit/>
          </a:bodyPr>
          <a:lstStyle/>
          <a:p>
            <a:r>
              <a:rPr lang="de-DE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holz. </a:t>
            </a:r>
            <a:r>
              <a:rPr lang="de-D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der </a:t>
            </a:r>
            <a:r>
              <a:rPr lang="de-DE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baustoff</a:t>
            </a:r>
            <a:r>
              <a:rPr lang="de-D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für das 21. </a:t>
            </a:r>
            <a:r>
              <a:rPr lang="de-DE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jahrhundert</a:t>
            </a:r>
            <a:r>
              <a:rPr lang="de-D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238875C-E699-58BF-596C-5EA65D04C2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7D9746A1-34B0-DC0E-4343-ABCA866E88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4488" y="4391980"/>
            <a:ext cx="5530937" cy="404020"/>
          </a:xfrm>
        </p:spPr>
        <p:txBody>
          <a:bodyPr/>
          <a:lstStyle/>
          <a:p>
            <a:pPr algn="just"/>
            <a:endParaRPr lang="de-AT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D710FC-2E8A-84E3-1891-B3FAE8926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5281" y="1125512"/>
            <a:ext cx="3083719" cy="267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4BABDB20-D943-979B-A7A9-AE5626124073}"/>
              </a:ext>
            </a:extLst>
          </p:cNvPr>
          <p:cNvSpPr/>
          <p:nvPr/>
        </p:nvSpPr>
        <p:spPr>
          <a:xfrm>
            <a:off x="345281" y="3972824"/>
            <a:ext cx="6345872" cy="556241"/>
          </a:xfrm>
          <a:prstGeom prst="rect">
            <a:avLst/>
          </a:prstGeom>
          <a:solidFill>
            <a:srgbClr val="005240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3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Holzbaustoff ist der </a:t>
            </a:r>
            <a:r>
              <a:rPr lang="de-DE" sz="13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wesentlichste Hebel zur Reduktion des CO</a:t>
            </a:r>
            <a:r>
              <a:rPr lang="de-DE" sz="1300" baseline="-25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13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-Ausstoßes in der Errichtungsphase einer Immobilie.</a:t>
            </a:r>
            <a:endParaRPr lang="en-AT" sz="1300" dirty="0">
              <a:latin typeface="+mj-lt"/>
            </a:endParaRPr>
          </a:p>
        </p:txBody>
      </p:sp>
      <p:pic>
        <p:nvPicPr>
          <p:cNvPr id="6" name="Grafik 5" descr="Ein Bild, das drinnen, Möbel enthält.&#10;&#10;Automatisch generierte Beschreibung">
            <a:extLst>
              <a:ext uri="{FF2B5EF4-FFF2-40B4-BE49-F238E27FC236}">
                <a16:creationId xmlns:a16="http://schemas.microsoft.com/office/drawing/2014/main" id="{AC71D52A-B248-70C7-828E-ED21863549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2649" y="1125512"/>
            <a:ext cx="1014920" cy="1374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 descr="Ein Bild, das drinnen, Raum, lebend, Boden enthält.&#10;&#10;Automatisch generierte Beschreibung">
            <a:extLst>
              <a:ext uri="{FF2B5EF4-FFF2-40B4-BE49-F238E27FC236}">
                <a16:creationId xmlns:a16="http://schemas.microsoft.com/office/drawing/2014/main" id="{C2B7E35D-F726-6BB7-1068-AFE775411D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935561" y="2538303"/>
            <a:ext cx="1692007" cy="12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8AFF475-85AE-ECCE-5793-F4EBFA086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4084" y="2538303"/>
            <a:ext cx="1264920" cy="126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071BFD5-ED1B-D016-9FC7-53425AD33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4084" y="1125512"/>
            <a:ext cx="1954586" cy="136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94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enutzerdefiniertes Design">
  <a:themeElements>
    <a:clrScheme name="Benutzerdefiniert 1">
      <a:dk1>
        <a:srgbClr val="000000"/>
      </a:dk1>
      <a:lt1>
        <a:srgbClr val="FFFFFF"/>
      </a:lt1>
      <a:dk2>
        <a:srgbClr val="084130"/>
      </a:dk2>
      <a:lt2>
        <a:srgbClr val="D9D9D9"/>
      </a:lt2>
      <a:accent1>
        <a:srgbClr val="005240"/>
      </a:accent1>
      <a:accent2>
        <a:srgbClr val="2A6F5D"/>
      </a:accent2>
      <a:accent3>
        <a:srgbClr val="608F7F"/>
      </a:accent3>
      <a:accent4>
        <a:srgbClr val="92B2A7"/>
      </a:accent4>
      <a:accent5>
        <a:srgbClr val="848484"/>
      </a:accent5>
      <a:accent6>
        <a:srgbClr val="D9D9D9"/>
      </a:accent6>
      <a:hlink>
        <a:srgbClr val="005240"/>
      </a:hlink>
      <a:folHlink>
        <a:srgbClr val="608F7F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240"/>
        </a:solidFill>
        <a:ln w="25400">
          <a:noFill/>
        </a:ln>
        <a:effectLst/>
      </a:spPr>
      <a:bodyPr rtlCol="0" anchor="ctr"/>
      <a:lstStyle>
        <a:defPPr algn="ctr">
          <a:defRPr sz="1400" dirty="0" err="1" smtClean="0">
            <a:latin typeface="+mj-l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tIns="0" bIns="0" rtlCol="0">
        <a:spAutoFit/>
      </a:bodyPr>
      <a:lstStyle>
        <a:defPPr>
          <a:defRPr sz="1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2_Benutzerdefiniertes Design">
  <a:themeElements>
    <a:clrScheme name="UBM_neu">
      <a:dk1>
        <a:sysClr val="windowText" lastClr="000000"/>
      </a:dk1>
      <a:lt1>
        <a:sysClr val="window" lastClr="FFFFFF"/>
      </a:lt1>
      <a:dk2>
        <a:srgbClr val="2A6F40"/>
      </a:dk2>
      <a:lt2>
        <a:srgbClr val="005240"/>
      </a:lt2>
      <a:accent1>
        <a:srgbClr val="608F7F"/>
      </a:accent1>
      <a:accent2>
        <a:srgbClr val="92B2A7"/>
      </a:accent2>
      <a:accent3>
        <a:srgbClr val="A45468"/>
      </a:accent3>
      <a:accent4>
        <a:srgbClr val="29588C"/>
      </a:accent4>
      <a:accent5>
        <a:srgbClr val="769CA3"/>
      </a:accent5>
      <a:accent6>
        <a:srgbClr val="BEB6AF"/>
      </a:accent6>
      <a:hlink>
        <a:srgbClr val="0000FF"/>
      </a:hlink>
      <a:folHlink>
        <a:srgbClr val="800080"/>
      </a:folHlink>
    </a:clrScheme>
    <a:fontScheme name="Essenz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>
          <a:solidFill>
            <a:srgbClr val="93AA52"/>
          </a:solidFill>
        </a:ln>
        <a:effectLst/>
      </a:spPr>
      <a:bodyPr rtlCol="0" anchor="ctr"/>
      <a:lstStyle>
        <a:defPPr algn="ctr">
          <a:defRPr dirty="0">
            <a:latin typeface="+mj-l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>
          <a:solidFill>
            <a:srgbClr val="93AA52"/>
          </a:solidFill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tIns="0" bIns="0" rtlCol="0">
        <a:spAutoFit/>
      </a:bodyPr>
      <a:lstStyle>
        <a:defPPr>
          <a:defRPr sz="160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1074</Words>
  <Application>Microsoft Office PowerPoint</Application>
  <PresentationFormat>Benutzerdefiniert</PresentationFormat>
  <Paragraphs>302</Paragraphs>
  <Slides>45</Slides>
  <Notes>2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45</vt:i4>
      </vt:variant>
    </vt:vector>
  </HeadingPairs>
  <TitlesOfParts>
    <vt:vector size="53" baseType="lpstr">
      <vt:lpstr>Arial</vt:lpstr>
      <vt:lpstr>Arial Black</vt:lpstr>
      <vt:lpstr>Avenir Next LT Pro</vt:lpstr>
      <vt:lpstr>Calibri</vt:lpstr>
      <vt:lpstr>Times New Roman</vt:lpstr>
      <vt:lpstr>Wingdings</vt:lpstr>
      <vt:lpstr>Benutzerdefiniertes Design</vt:lpstr>
      <vt:lpstr>2_Benutzerdefiniertes Design</vt:lpstr>
      <vt:lpstr>Bernhard Egert – Head of Timber Construction und GF UBM D GmbH</vt:lpstr>
      <vt:lpstr>ubm. auf einen blick.</vt:lpstr>
      <vt:lpstr>status quo.</vt:lpstr>
      <vt:lpstr>CO2 emissionen. weltweit 1850-2005</vt:lpstr>
      <vt:lpstr>….und die wassertemperatur steigt</vt:lpstr>
      <vt:lpstr>….sollen es die anderen richten?</vt:lpstr>
      <vt:lpstr>2020er jahre. das grüne jahrzehnt? </vt:lpstr>
      <vt:lpstr>     CO2 – emissionen lifecycle </vt:lpstr>
      <vt:lpstr>holz. der baustoff für das 21. jahrhundert.</vt:lpstr>
      <vt:lpstr>unser focus. office &amp; residental</vt:lpstr>
      <vt:lpstr>die EU-klimaziele. </vt:lpstr>
      <vt:lpstr>green framwork.</vt:lpstr>
      <vt:lpstr>der lange und „steinige“ weg zu verbindlichen Klimaschutzzielen</vt:lpstr>
      <vt:lpstr>EU-regulatorik mit lenkungseffekt.</vt:lpstr>
      <vt:lpstr>holz. das neue betongold.</vt:lpstr>
      <vt:lpstr>timber pipeline</vt:lpstr>
      <vt:lpstr>unsere timber family</vt:lpstr>
      <vt:lpstr>timber pioneer - construction</vt:lpstr>
      <vt:lpstr>timber pioneer - office.</vt:lpstr>
      <vt:lpstr>timber pioneer – eingangslobby.</vt:lpstr>
      <vt:lpstr>unsere timber family.</vt:lpstr>
      <vt:lpstr>LeopoldQuartier A  holzhybrid office  </vt:lpstr>
      <vt:lpstr>LeopoldQuartier A – office  </vt:lpstr>
      <vt:lpstr>LeopoldQuartier B – long stay appartment.</vt:lpstr>
      <vt:lpstr>LeopoldQuartier C - luxury living.</vt:lpstr>
      <vt:lpstr>LeopoldQuartier D – living.</vt:lpstr>
      <vt:lpstr>Mainz – stadtentwicklungsgebiet  zollhafen herbst 2023</vt:lpstr>
      <vt:lpstr>unsere timber family</vt:lpstr>
      <vt:lpstr>timber peak montagekonzept</vt:lpstr>
      <vt:lpstr>unsere timber family.</vt:lpstr>
      <vt:lpstr>focus auf vorfertigung und badmodule</vt:lpstr>
      <vt:lpstr>unsere timber family.</vt:lpstr>
      <vt:lpstr>light industrial business park</vt:lpstr>
      <vt:lpstr>timber factory - construction</vt:lpstr>
      <vt:lpstr>unsere timber family.</vt:lpstr>
      <vt:lpstr> unsere timber family.</vt:lpstr>
      <vt:lpstr>unsere timber family.</vt:lpstr>
      <vt:lpstr>unsere timber family.</vt:lpstr>
      <vt:lpstr>unsere timber family. timber marina tower, Wien</vt:lpstr>
      <vt:lpstr>timber marina tower</vt:lpstr>
      <vt:lpstr>„alte“ mineralische struktur </vt:lpstr>
      <vt:lpstr>präqualifikation  siegerprojekt von STORA ENSO</vt:lpstr>
      <vt:lpstr>  aussteifungskonzept </vt:lpstr>
      <vt:lpstr>robustheit der gesamtkonstruktion  stützenausfall</vt:lpstr>
      <vt:lpstr>we act.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-)</dc:creator>
  <cp:lastModifiedBy>Emma Wieser | web-crossing</cp:lastModifiedBy>
  <cp:revision>369</cp:revision>
  <cp:lastPrinted>2023-07-01T15:37:57Z</cp:lastPrinted>
  <dcterms:created xsi:type="dcterms:W3CDTF">2018-04-30T12:08:14Z</dcterms:created>
  <dcterms:modified xsi:type="dcterms:W3CDTF">2025-01-16T07:35:50Z</dcterms:modified>
</cp:coreProperties>
</file>