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25"/>
  </p:notesMasterIdLst>
  <p:sldIdLst>
    <p:sldId id="307" r:id="rId6"/>
    <p:sldId id="309" r:id="rId7"/>
    <p:sldId id="414" r:id="rId8"/>
    <p:sldId id="417" r:id="rId9"/>
    <p:sldId id="333" r:id="rId10"/>
    <p:sldId id="419" r:id="rId11"/>
    <p:sldId id="416" r:id="rId12"/>
    <p:sldId id="331" r:id="rId13"/>
    <p:sldId id="323" r:id="rId14"/>
    <p:sldId id="355" r:id="rId15"/>
    <p:sldId id="317" r:id="rId16"/>
    <p:sldId id="411" r:id="rId17"/>
    <p:sldId id="413" r:id="rId18"/>
    <p:sldId id="415" r:id="rId19"/>
    <p:sldId id="420" r:id="rId20"/>
    <p:sldId id="412" r:id="rId21"/>
    <p:sldId id="334" r:id="rId22"/>
    <p:sldId id="421" r:id="rId23"/>
    <p:sldId id="351" r:id="rId24"/>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9E4A232A-9493-4FC9-BB7B-D9926B2CDEF6}">
          <p14:sldIdLst>
            <p14:sldId id="307"/>
            <p14:sldId id="309"/>
            <p14:sldId id="414"/>
            <p14:sldId id="417"/>
            <p14:sldId id="333"/>
            <p14:sldId id="419"/>
            <p14:sldId id="416"/>
            <p14:sldId id="331"/>
            <p14:sldId id="323"/>
            <p14:sldId id="355"/>
            <p14:sldId id="317"/>
            <p14:sldId id="411"/>
            <p14:sldId id="413"/>
            <p14:sldId id="415"/>
            <p14:sldId id="420"/>
            <p14:sldId id="412"/>
            <p14:sldId id="334"/>
            <p14:sldId id="421"/>
            <p14:sldId id="35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308" autoAdjust="0"/>
  </p:normalViewPr>
  <p:slideViewPr>
    <p:cSldViewPr snapToGrid="0">
      <p:cViewPr varScale="1">
        <p:scale>
          <a:sx n="79" d="100"/>
          <a:sy n="79" d="100"/>
        </p:scale>
        <p:origin x="183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59D727C-F22F-4BBC-BB66-D1068BB2E82C}" type="datetimeFigureOut">
              <a:rPr lang="de-AT" smtClean="0"/>
              <a:t>14.01.2025</a:t>
            </a:fld>
            <a:endParaRPr lang="de-AT"/>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5FC4C68-BFDF-43F4-B614-35FA4151B367}" type="slidenum">
              <a:rPr lang="de-AT" smtClean="0"/>
              <a:t>‹Nr.›</a:t>
            </a:fld>
            <a:endParaRPr lang="de-AT"/>
          </a:p>
        </p:txBody>
      </p:sp>
    </p:spTree>
    <p:extLst>
      <p:ext uri="{BB962C8B-B14F-4D97-AF65-F5344CB8AC3E}">
        <p14:creationId xmlns:p14="http://schemas.microsoft.com/office/powerpoint/2010/main" val="3706023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Sehr geehrte Damen und Herren, ich darf Sie im Namen von CHG Rechtsanwälte – vertreten durch meinen Kollegen Mario Kathrein und mich, Roland Wegleiter, herzlich zu diesem Immobilienstammtisch willkommen heißen. Wir freuen uns Ihnen im Rahmen der sogenannten Wohnraummobilisierung die aktuellen Gesetzesnovellen in Tirol vorstellen zu dürfen. Wir werden versuchen das Thema dieser Präsentation „Widerstände in der Praxis“ mit dem Motto der Veranstaltung „Blick auf das Positive“ unter einen Hut zu bringen. Es liegt in der Natur der Sache, dass der juristische Blickwinkel eher auf „Stolpersteine“ gerichtet ist. Ich kann Sie beruhigen, die Situation ist nicht aussichtslos, zumindest wenn Sie gute Anwälte an Ihrer Seite haben.</a:t>
            </a:r>
          </a:p>
          <a:p>
            <a:endParaRPr lang="de-AT" dirty="0"/>
          </a:p>
          <a:p>
            <a:r>
              <a:rPr lang="de-AT" dirty="0"/>
              <a:t>Die heute behandelten Themen haben Gültigkeit für Gesamtösterreich, da beinahe alle Bundesländer ähnliche Gesetze bereits beschlossen haben oder deren Umsetzung planen.</a:t>
            </a:r>
          </a:p>
          <a:p>
            <a:endParaRPr lang="de-AT" dirty="0"/>
          </a:p>
          <a:p>
            <a:r>
              <a:rPr lang="de-AT" dirty="0"/>
              <a:t>Zuerst gebe ich Ihnen einen Themen-Überblick unseres Vortrages:</a:t>
            </a:r>
          </a:p>
        </p:txBody>
      </p:sp>
      <p:sp>
        <p:nvSpPr>
          <p:cNvPr id="4" name="Foliennummernplatzhalter 3"/>
          <p:cNvSpPr>
            <a:spLocks noGrp="1"/>
          </p:cNvSpPr>
          <p:nvPr>
            <p:ph type="sldNum" sz="quarter" idx="5"/>
          </p:nvPr>
        </p:nvSpPr>
        <p:spPr/>
        <p:txBody>
          <a:bodyPr/>
          <a:lstStyle/>
          <a:p>
            <a:fld id="{25FC4C68-BFDF-43F4-B614-35FA4151B367}" type="slidenum">
              <a:rPr lang="de-AT" smtClean="0"/>
              <a:t>1</a:t>
            </a:fld>
            <a:endParaRPr lang="de-AT"/>
          </a:p>
        </p:txBody>
      </p:sp>
    </p:spTree>
    <p:extLst>
      <p:ext uri="{BB962C8B-B14F-4D97-AF65-F5344CB8AC3E}">
        <p14:creationId xmlns:p14="http://schemas.microsoft.com/office/powerpoint/2010/main" val="728648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Zur Klarstellung will ich mit Legenden und Mythen aufräumen – nur eine Hauptwohnsitznutzung oder die entsprechende Nutzung eines gewidmeten Freizeitwohnsitzes sind bei Abfuhr der Freizeitwohnsitzabgabe legal. Es gibt keinen sogenannten Arbeitswohnsitz oder ähnliches, das hat die Rechtsprechung schon seit vielen Jahren klargestellt. Zur Beurteilung welche Wohnsitzqualität vorliegt, zieht die Rechtsprechung eine Reihe von Kriterien heran, die allesamt an berufliche und familiäre Lebensbeziehungen anknüpfen.</a:t>
            </a:r>
          </a:p>
          <a:p>
            <a:endParaRPr lang="de-AT" dirty="0"/>
          </a:p>
          <a:p>
            <a:r>
              <a:rPr lang="de-AT" dirty="0"/>
              <a:t>Auch klarstellen möchte ich, dass die Staatsbürgerschaft bei der Beurteilung keinen Unterschied macht. Dies führt dazu, dass eine Zweitwohnsitzmeldung nur bei einem gewidmeten Freizeitwohnsitz oder aufgrund eines persönlichen Ausnahmebescheides möglich ist.</a:t>
            </a:r>
          </a:p>
        </p:txBody>
      </p:sp>
      <p:sp>
        <p:nvSpPr>
          <p:cNvPr id="4" name="Foliennummernplatzhalter 3"/>
          <p:cNvSpPr>
            <a:spLocks noGrp="1"/>
          </p:cNvSpPr>
          <p:nvPr>
            <p:ph type="sldNum" sz="quarter" idx="5"/>
          </p:nvPr>
        </p:nvSpPr>
        <p:spPr/>
        <p:txBody>
          <a:bodyPr/>
          <a:lstStyle/>
          <a:p>
            <a:fld id="{25FC4C68-BFDF-43F4-B614-35FA4151B367}" type="slidenum">
              <a:rPr lang="de-AT" smtClean="0"/>
              <a:t>10</a:t>
            </a:fld>
            <a:endParaRPr lang="de-AT"/>
          </a:p>
        </p:txBody>
      </p:sp>
    </p:spTree>
    <p:extLst>
      <p:ext uri="{BB962C8B-B14F-4D97-AF65-F5344CB8AC3E}">
        <p14:creationId xmlns:p14="http://schemas.microsoft.com/office/powerpoint/2010/main" val="2486891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5FC4C68-BFDF-43F4-B614-35FA4151B367}" type="slidenum">
              <a:rPr lang="de-AT" smtClean="0"/>
              <a:t>11</a:t>
            </a:fld>
            <a:endParaRPr lang="de-AT"/>
          </a:p>
        </p:txBody>
      </p:sp>
    </p:spTree>
    <p:extLst>
      <p:ext uri="{BB962C8B-B14F-4D97-AF65-F5344CB8AC3E}">
        <p14:creationId xmlns:p14="http://schemas.microsoft.com/office/powerpoint/2010/main" val="1526844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4348-ACFB-DE18-7CB1-912125E3EBC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F2BD8CD-B7E6-7FA9-1D50-9D0297ABC5D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77C7B1B-925E-47C3-4BFA-296A90F0607A}"/>
              </a:ext>
            </a:extLst>
          </p:cNvPr>
          <p:cNvSpPr>
            <a:spLocks noGrp="1"/>
          </p:cNvSpPr>
          <p:nvPr>
            <p:ph type="body" idx="1"/>
          </p:nvPr>
        </p:nvSpPr>
        <p:spPr/>
        <p:txBody>
          <a:bodyPr/>
          <a:lstStyle/>
          <a:p>
            <a:r>
              <a:rPr lang="de-AT" dirty="0"/>
              <a:t>Bei Umwidmungen von Freiland in Bauland oder bei Bauland, bei welchem eigene Bebauungspläne zu erlassen sind, wird die Gemeinde künftig mit Raumordnungsverträgen gewisse Vorgaben an den Grundeigentümer oder Bauwerber überbinden. </a:t>
            </a:r>
          </a:p>
        </p:txBody>
      </p:sp>
      <p:sp>
        <p:nvSpPr>
          <p:cNvPr id="4" name="Foliennummernplatzhalter 3">
            <a:extLst>
              <a:ext uri="{FF2B5EF4-FFF2-40B4-BE49-F238E27FC236}">
                <a16:creationId xmlns:a16="http://schemas.microsoft.com/office/drawing/2014/main" id="{74B51F14-150F-DA23-9FA8-C2550A290733}"/>
              </a:ext>
            </a:extLst>
          </p:cNvPr>
          <p:cNvSpPr>
            <a:spLocks noGrp="1"/>
          </p:cNvSpPr>
          <p:nvPr>
            <p:ph type="sldNum" sz="quarter" idx="5"/>
          </p:nvPr>
        </p:nvSpPr>
        <p:spPr/>
        <p:txBody>
          <a:bodyPr/>
          <a:lstStyle/>
          <a:p>
            <a:fld id="{25FC4C68-BFDF-43F4-B614-35FA4151B367}" type="slidenum">
              <a:rPr lang="de-AT" smtClean="0"/>
              <a:t>13</a:t>
            </a:fld>
            <a:endParaRPr lang="de-AT"/>
          </a:p>
        </p:txBody>
      </p:sp>
    </p:spTree>
    <p:extLst>
      <p:ext uri="{BB962C8B-B14F-4D97-AF65-F5344CB8AC3E}">
        <p14:creationId xmlns:p14="http://schemas.microsoft.com/office/powerpoint/2010/main" val="629082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1C120-73E3-759C-E775-5A2B76277B4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D95E304-B1BC-AD6F-32B9-607D34BC430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15B0A2B-10C6-FEF0-4490-8C89002E7977}"/>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3CDF2CC8-98E0-9425-99CC-170F1686D74B}"/>
              </a:ext>
            </a:extLst>
          </p:cNvPr>
          <p:cNvSpPr>
            <a:spLocks noGrp="1"/>
          </p:cNvSpPr>
          <p:nvPr>
            <p:ph type="sldNum" sz="quarter" idx="5"/>
          </p:nvPr>
        </p:nvSpPr>
        <p:spPr/>
        <p:txBody>
          <a:bodyPr/>
          <a:lstStyle/>
          <a:p>
            <a:fld id="{25FC4C68-BFDF-43F4-B614-35FA4151B367}" type="slidenum">
              <a:rPr lang="de-AT" smtClean="0"/>
              <a:t>14</a:t>
            </a:fld>
            <a:endParaRPr lang="de-AT"/>
          </a:p>
        </p:txBody>
      </p:sp>
    </p:spTree>
    <p:extLst>
      <p:ext uri="{BB962C8B-B14F-4D97-AF65-F5344CB8AC3E}">
        <p14:creationId xmlns:p14="http://schemas.microsoft.com/office/powerpoint/2010/main" val="2317263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49D8A-DF07-0902-1FFC-74DD25F8999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34C9A8C-9A88-F79E-9D83-39667355852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B687391-C3E7-77E5-5A13-EF6538C5D5C6}"/>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FBAEFBE3-A3FA-FBC6-C472-804D9E9ECD96}"/>
              </a:ext>
            </a:extLst>
          </p:cNvPr>
          <p:cNvSpPr>
            <a:spLocks noGrp="1"/>
          </p:cNvSpPr>
          <p:nvPr>
            <p:ph type="sldNum" sz="quarter" idx="5"/>
          </p:nvPr>
        </p:nvSpPr>
        <p:spPr/>
        <p:txBody>
          <a:bodyPr/>
          <a:lstStyle/>
          <a:p>
            <a:fld id="{25FC4C68-BFDF-43F4-B614-35FA4151B367}" type="slidenum">
              <a:rPr lang="de-AT" smtClean="0"/>
              <a:t>15</a:t>
            </a:fld>
            <a:endParaRPr lang="de-AT"/>
          </a:p>
        </p:txBody>
      </p:sp>
    </p:spTree>
    <p:extLst>
      <p:ext uri="{BB962C8B-B14F-4D97-AF65-F5344CB8AC3E}">
        <p14:creationId xmlns:p14="http://schemas.microsoft.com/office/powerpoint/2010/main" val="639613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5FC4C68-BFDF-43F4-B614-35FA4151B367}" type="slidenum">
              <a:rPr lang="de-AT" smtClean="0"/>
              <a:t>16</a:t>
            </a:fld>
            <a:endParaRPr lang="de-AT"/>
          </a:p>
        </p:txBody>
      </p:sp>
    </p:spTree>
    <p:extLst>
      <p:ext uri="{BB962C8B-B14F-4D97-AF65-F5344CB8AC3E}">
        <p14:creationId xmlns:p14="http://schemas.microsoft.com/office/powerpoint/2010/main" val="594662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6205C-3AFC-6324-48D3-51AFD7AC6E5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A2CCDE6-91A2-1B6A-D42A-81A4893BD2F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E710275-2671-ED67-8C14-A57C7279C989}"/>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1E0E471D-D843-BE7D-A9E6-CE26B88CDC89}"/>
              </a:ext>
            </a:extLst>
          </p:cNvPr>
          <p:cNvSpPr>
            <a:spLocks noGrp="1"/>
          </p:cNvSpPr>
          <p:nvPr>
            <p:ph type="sldNum" sz="quarter" idx="5"/>
          </p:nvPr>
        </p:nvSpPr>
        <p:spPr/>
        <p:txBody>
          <a:bodyPr/>
          <a:lstStyle/>
          <a:p>
            <a:fld id="{25FC4C68-BFDF-43F4-B614-35FA4151B367}" type="slidenum">
              <a:rPr lang="de-AT" smtClean="0"/>
              <a:t>17</a:t>
            </a:fld>
            <a:endParaRPr lang="de-AT"/>
          </a:p>
        </p:txBody>
      </p:sp>
    </p:spTree>
    <p:extLst>
      <p:ext uri="{BB962C8B-B14F-4D97-AF65-F5344CB8AC3E}">
        <p14:creationId xmlns:p14="http://schemas.microsoft.com/office/powerpoint/2010/main" val="2530285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6CB68-1D0B-8CEE-AF86-1358E3111AA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9B5EDC1-168E-DE61-C31B-8438BF21658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0F0DE34-1610-D058-E236-C8EE358A41C8}"/>
              </a:ext>
            </a:extLst>
          </p:cNvPr>
          <p:cNvSpPr>
            <a:spLocks noGrp="1"/>
          </p:cNvSpPr>
          <p:nvPr>
            <p:ph type="body" idx="1"/>
          </p:nvPr>
        </p:nvSpPr>
        <p:spPr/>
        <p:txBody>
          <a:bodyPr/>
          <a:lstStyle/>
          <a:p>
            <a:r>
              <a:rPr lang="de-AT" dirty="0"/>
              <a:t>Zusammenfassend – als Immobilieneigentümer – außer sie bewohnen die Immobilie selbst – gilt es künftig darauf zu achten, dass bei einer Vermietung (Hinweis der Pflicht der Hauptwohnsitzmeldung und deren Folgen bei Nichtbeachtung), bei Leerstand auf die Pflicht der Selbstbemessung und Abfuhr. Ob das Auslaufen der KIM-Verordnung und die Mobilisierungsmaßnahmen zum Leerstand und den illegalen Freizeitwohnsitzen die erwünschten Effekte bringen, wird sich zeigen. Jedenfalls sind durch die Novellen eine Vielzahl von Rechtsfragen entstanden, welche künftig die Verwaltung, Anwälte und die Gerichte beschäftigen werden. </a:t>
            </a:r>
          </a:p>
          <a:p>
            <a:endParaRPr lang="de-AT" dirty="0"/>
          </a:p>
          <a:p>
            <a:r>
              <a:rPr lang="de-AT" dirty="0"/>
              <a:t>Wir haben jedenfalls die Expertise – als führende Wirtschaftskanzlei in Westösterreich.</a:t>
            </a:r>
          </a:p>
        </p:txBody>
      </p:sp>
      <p:sp>
        <p:nvSpPr>
          <p:cNvPr id="4" name="Foliennummernplatzhalter 3">
            <a:extLst>
              <a:ext uri="{FF2B5EF4-FFF2-40B4-BE49-F238E27FC236}">
                <a16:creationId xmlns:a16="http://schemas.microsoft.com/office/drawing/2014/main" id="{3FBBF65C-0FFF-008B-1394-740D9042D15F}"/>
              </a:ext>
            </a:extLst>
          </p:cNvPr>
          <p:cNvSpPr>
            <a:spLocks noGrp="1"/>
          </p:cNvSpPr>
          <p:nvPr>
            <p:ph type="sldNum" sz="quarter" idx="5"/>
          </p:nvPr>
        </p:nvSpPr>
        <p:spPr/>
        <p:txBody>
          <a:bodyPr/>
          <a:lstStyle/>
          <a:p>
            <a:fld id="{25FC4C68-BFDF-43F4-B614-35FA4151B367}" type="slidenum">
              <a:rPr lang="de-AT" smtClean="0"/>
              <a:t>18</a:t>
            </a:fld>
            <a:endParaRPr lang="de-AT"/>
          </a:p>
        </p:txBody>
      </p:sp>
    </p:spTree>
    <p:extLst>
      <p:ext uri="{BB962C8B-B14F-4D97-AF65-F5344CB8AC3E}">
        <p14:creationId xmlns:p14="http://schemas.microsoft.com/office/powerpoint/2010/main" val="2681997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Basierend auf der Wohnbedarfsstudie Tirol 2024-2033 brachte die Tiroler Landesregierung Novellen im Bereich des Tiroler </a:t>
            </a:r>
            <a:r>
              <a:rPr lang="de-AT" dirty="0" err="1"/>
              <a:t>Raumordnungsgeseztes</a:t>
            </a:r>
            <a:r>
              <a:rPr lang="de-AT" dirty="0"/>
              <a:t> sowie des Freizeitwohnsitz- und </a:t>
            </a:r>
            <a:r>
              <a:rPr lang="de-AT" dirty="0" err="1"/>
              <a:t>Leerstandsabgabegesetzes</a:t>
            </a:r>
            <a:r>
              <a:rPr lang="de-AT" dirty="0"/>
              <a:t> auf die Reise. Diese Novellen befinden sich derzeit in Begutachtung und dürften noch im ersten Halbjahr 2025 in Kraft treten. Allesamt verfolgen Sie ein Ziel – nämlich die Mobilisierung von Wohnraum bzw. Bauland.</a:t>
            </a:r>
          </a:p>
          <a:p>
            <a:endParaRPr lang="de-AT" dirty="0"/>
          </a:p>
          <a:p>
            <a:r>
              <a:rPr lang="de-AT" dirty="0"/>
              <a:t>Als bedenklich stufen wir die damit verbundenen Eingriffe in verfassungsrechtlich gewährte Grundrechte, insbesondere in das Eigentumsrecht ein.</a:t>
            </a:r>
            <a:br>
              <a:rPr lang="de-AT" dirty="0"/>
            </a:br>
            <a:endParaRPr lang="de-AT" dirty="0"/>
          </a:p>
          <a:p>
            <a:r>
              <a:rPr lang="de-AT" dirty="0"/>
              <a:t>Einführend möchte ich die zentralen Punkte der Wohnbedarfsstudie für Sie zusammenfassen:</a:t>
            </a:r>
          </a:p>
        </p:txBody>
      </p:sp>
      <p:sp>
        <p:nvSpPr>
          <p:cNvPr id="4" name="Foliennummernplatzhalter 3"/>
          <p:cNvSpPr>
            <a:spLocks noGrp="1"/>
          </p:cNvSpPr>
          <p:nvPr>
            <p:ph type="sldNum" sz="quarter" idx="10"/>
          </p:nvPr>
        </p:nvSpPr>
        <p:spPr/>
        <p:txBody>
          <a:bodyPr/>
          <a:lstStyle/>
          <a:p>
            <a:fld id="{25FC4C68-BFDF-43F4-B614-35FA4151B367}" type="slidenum">
              <a:rPr lang="de-AT" smtClean="0"/>
              <a:t>2</a:t>
            </a:fld>
            <a:endParaRPr lang="de-AT"/>
          </a:p>
        </p:txBody>
      </p:sp>
    </p:spTree>
    <p:extLst>
      <p:ext uri="{BB962C8B-B14F-4D97-AF65-F5344CB8AC3E}">
        <p14:creationId xmlns:p14="http://schemas.microsoft.com/office/powerpoint/2010/main" val="1414264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1237E-3F78-1A18-282D-8F477174A3E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0D747AB-63A4-0C9C-15E4-F7836923C95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FE01453-0C45-C73E-D251-CA5EBA26C002}"/>
              </a:ext>
            </a:extLst>
          </p:cNvPr>
          <p:cNvSpPr>
            <a:spLocks noGrp="1"/>
          </p:cNvSpPr>
          <p:nvPr>
            <p:ph type="body" idx="1"/>
          </p:nvPr>
        </p:nvSpPr>
        <p:spPr/>
        <p:txBody>
          <a:bodyPr/>
          <a:lstStyle/>
          <a:p>
            <a:r>
              <a:rPr lang="de-AT" dirty="0"/>
              <a:t>Die Bevölkerung in Tirol wächst – im Schnitt in den vergangenen 10 Jahre jeweils um 7,5 % oder absolut um knapp 54.000 Personen. Laut Wohnbedarfsstudie ist der Wohnungsbestand um ca. dieselbe Zahl auf knapp 440.0000 in Tirol angestiegen. In Innsbruck Stadt stieg der Wohnungsbestand um rund 11 % (absolut 7.822) Wohnungen an, in Innsbruck-Land um 13,7 % (11.665) Wohnungen. In den vergangenen Jahren sind hauptsächlich junge Familien in die Umlandgemeinden der Stadt Innsbruck weggezogen.</a:t>
            </a:r>
          </a:p>
          <a:p>
            <a:r>
              <a:rPr lang="de-AT" dirty="0"/>
              <a:t>Laut Studie gibt es einen Wohnungsbedarf bis 2033 zwischen 27.934 bis 35.010 Wohnungen (in diesen Zahlen ist die </a:t>
            </a:r>
            <a:r>
              <a:rPr lang="de-AT" dirty="0" err="1"/>
              <a:t>Leerstandsmobilisierung</a:t>
            </a:r>
            <a:r>
              <a:rPr lang="de-AT" dirty="0"/>
              <a:t> bereits berücksichtigt).  </a:t>
            </a:r>
            <a:r>
              <a:rPr lang="de-DE" dirty="0"/>
              <a:t>Den größten zukünftigen Wohnungsbedarf hat Innsbruck Land mit weiteren 881 Wohnungen pro Jahr gefolgt von Innsbruck Stadt mit 851 Wohnungen pro Jahr. </a:t>
            </a:r>
            <a:br>
              <a:rPr lang="de-DE" dirty="0"/>
            </a:br>
            <a:r>
              <a:rPr lang="de-DE" dirty="0"/>
              <a:t>Der Wohnungsmarkt ist jedenfalls gerade in der Landeshauptstadt extrem angespannt. Aktuell sind auf der führenden Plattform für Mietwohnungen – TT Immo rund 70 Mietwohnungen im Stadtgebiet Innsbruck verfügbar. Die Mietpreise pro Quadratmeter haben inzwischen die 30 Euro Grenze überschritten.</a:t>
            </a:r>
            <a:endParaRPr lang="de-AT" dirty="0"/>
          </a:p>
        </p:txBody>
      </p:sp>
      <p:sp>
        <p:nvSpPr>
          <p:cNvPr id="4" name="Foliennummernplatzhalter 3">
            <a:extLst>
              <a:ext uri="{FF2B5EF4-FFF2-40B4-BE49-F238E27FC236}">
                <a16:creationId xmlns:a16="http://schemas.microsoft.com/office/drawing/2014/main" id="{9D863F6C-8506-3918-85B7-6E047EAFB8AE}"/>
              </a:ext>
            </a:extLst>
          </p:cNvPr>
          <p:cNvSpPr>
            <a:spLocks noGrp="1"/>
          </p:cNvSpPr>
          <p:nvPr>
            <p:ph type="sldNum" sz="quarter" idx="5"/>
          </p:nvPr>
        </p:nvSpPr>
        <p:spPr/>
        <p:txBody>
          <a:bodyPr/>
          <a:lstStyle/>
          <a:p>
            <a:fld id="{25FC4C68-BFDF-43F4-B614-35FA4151B367}" type="slidenum">
              <a:rPr lang="de-AT" smtClean="0"/>
              <a:t>3</a:t>
            </a:fld>
            <a:endParaRPr lang="de-AT"/>
          </a:p>
        </p:txBody>
      </p:sp>
    </p:spTree>
    <p:extLst>
      <p:ext uri="{BB962C8B-B14F-4D97-AF65-F5344CB8AC3E}">
        <p14:creationId xmlns:p14="http://schemas.microsoft.com/office/powerpoint/2010/main" val="244398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1263B-9C9E-416E-6A94-BC0C39538A5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6FE6073-E6E5-7F1F-3DA7-DC761717FC8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E9C1076-9971-0CBC-ABE8-0A139F296ADA}"/>
              </a:ext>
            </a:extLst>
          </p:cNvPr>
          <p:cNvSpPr>
            <a:spLocks noGrp="1"/>
          </p:cNvSpPr>
          <p:nvPr>
            <p:ph type="body" idx="1"/>
          </p:nvPr>
        </p:nvSpPr>
        <p:spPr/>
        <p:txBody>
          <a:bodyPr/>
          <a:lstStyle/>
          <a:p>
            <a:r>
              <a:rPr lang="de-DE" dirty="0"/>
              <a:t>Diese Grafik verdeutlicht, den enormen Zuzug in der Inntal-Furche und in der Landeshauptstadt, während in den Seitentälern die Bevölkerung schrumpft. Auffallend ist die sehr hohe Anzahl (145.180) an Nebenwohnsitzmeldungen, diese sind zu hinterfragen, da ein Zweitwohnsitz (außer eben gewidmete) an und für sich per Legaldefinition des Freizeitwohnsitzes nicht zulässig ist.</a:t>
            </a:r>
            <a:br>
              <a:rPr lang="de-DE" dirty="0"/>
            </a:br>
            <a:endParaRPr lang="de-DE" dirty="0"/>
          </a:p>
          <a:p>
            <a:r>
              <a:rPr lang="de-DE" dirty="0"/>
              <a:t>Laut Wohnbedarfsstudie birgt: „Eine </a:t>
            </a:r>
            <a:r>
              <a:rPr lang="de-DE" dirty="0" err="1"/>
              <a:t>Leerstandsaktivierung</a:t>
            </a:r>
            <a:r>
              <a:rPr lang="de-DE" dirty="0"/>
              <a:t> bereits bei einer sehr konservativen Schätzung des Leerstandes großes Potential zur Reduktion der benötigten Neubauleistung.“ Hier verfolgt das Land zwei Stoßrichtungen – Leerstandmobilisierung durch Einführung einer höheren </a:t>
            </a:r>
            <a:r>
              <a:rPr lang="de-DE" dirty="0" err="1"/>
              <a:t>Leerstandsabgabe</a:t>
            </a:r>
            <a:r>
              <a:rPr lang="de-DE" dirty="0"/>
              <a:t>, sowie Verfolgung von verbotenen Freizeitwohnsitznutzungen. Dazu darf ich das Wort an meinen Kollegen übergeben.</a:t>
            </a:r>
            <a:endParaRPr lang="de-AT" dirty="0"/>
          </a:p>
        </p:txBody>
      </p:sp>
      <p:sp>
        <p:nvSpPr>
          <p:cNvPr id="4" name="Foliennummernplatzhalter 3">
            <a:extLst>
              <a:ext uri="{FF2B5EF4-FFF2-40B4-BE49-F238E27FC236}">
                <a16:creationId xmlns:a16="http://schemas.microsoft.com/office/drawing/2014/main" id="{7F66FB5A-C5ED-D33D-8031-492AB141C052}"/>
              </a:ext>
            </a:extLst>
          </p:cNvPr>
          <p:cNvSpPr>
            <a:spLocks noGrp="1"/>
          </p:cNvSpPr>
          <p:nvPr>
            <p:ph type="sldNum" sz="quarter" idx="5"/>
          </p:nvPr>
        </p:nvSpPr>
        <p:spPr/>
        <p:txBody>
          <a:bodyPr/>
          <a:lstStyle/>
          <a:p>
            <a:fld id="{25FC4C68-BFDF-43F4-B614-35FA4151B367}" type="slidenum">
              <a:rPr lang="de-AT" smtClean="0"/>
              <a:t>4</a:t>
            </a:fld>
            <a:endParaRPr lang="de-AT"/>
          </a:p>
        </p:txBody>
      </p:sp>
    </p:spTree>
    <p:extLst>
      <p:ext uri="{BB962C8B-B14F-4D97-AF65-F5344CB8AC3E}">
        <p14:creationId xmlns:p14="http://schemas.microsoft.com/office/powerpoint/2010/main" val="318832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DDBE6-2754-519C-B019-116781852E9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A595474-FB57-A861-2BAE-38026AF12F1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9EFA0A1-90CA-2AB8-E447-893CDA8AE299}"/>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0DEC9183-A307-266B-92D0-3B8E62615ACA}"/>
              </a:ext>
            </a:extLst>
          </p:cNvPr>
          <p:cNvSpPr>
            <a:spLocks noGrp="1"/>
          </p:cNvSpPr>
          <p:nvPr>
            <p:ph type="sldNum" sz="quarter" idx="5"/>
          </p:nvPr>
        </p:nvSpPr>
        <p:spPr/>
        <p:txBody>
          <a:bodyPr/>
          <a:lstStyle/>
          <a:p>
            <a:fld id="{25FC4C68-BFDF-43F4-B614-35FA4151B367}" type="slidenum">
              <a:rPr lang="de-AT" smtClean="0"/>
              <a:t>5</a:t>
            </a:fld>
            <a:endParaRPr lang="de-AT"/>
          </a:p>
        </p:txBody>
      </p:sp>
    </p:spTree>
    <p:extLst>
      <p:ext uri="{BB962C8B-B14F-4D97-AF65-F5344CB8AC3E}">
        <p14:creationId xmlns:p14="http://schemas.microsoft.com/office/powerpoint/2010/main" val="3144162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FA0FA-5C11-25E7-0765-F9B14E1F34B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F507AAA-F926-7E0F-EDFA-6C6B710714E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666CC57-0EA8-817C-4F56-7CE1267DF5B1}"/>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201D942E-3859-3621-697D-A92C4DD86064}"/>
              </a:ext>
            </a:extLst>
          </p:cNvPr>
          <p:cNvSpPr>
            <a:spLocks noGrp="1"/>
          </p:cNvSpPr>
          <p:nvPr>
            <p:ph type="sldNum" sz="quarter" idx="5"/>
          </p:nvPr>
        </p:nvSpPr>
        <p:spPr/>
        <p:txBody>
          <a:bodyPr/>
          <a:lstStyle/>
          <a:p>
            <a:fld id="{25FC4C68-BFDF-43F4-B614-35FA4151B367}" type="slidenum">
              <a:rPr lang="de-AT" smtClean="0"/>
              <a:t>6</a:t>
            </a:fld>
            <a:endParaRPr lang="de-AT"/>
          </a:p>
        </p:txBody>
      </p:sp>
    </p:spTree>
    <p:extLst>
      <p:ext uri="{BB962C8B-B14F-4D97-AF65-F5344CB8AC3E}">
        <p14:creationId xmlns:p14="http://schemas.microsoft.com/office/powerpoint/2010/main" val="3348865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FE5A5-FE7C-D181-9547-05132765F7F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838436E-2AE4-652E-6E7D-DC2A06CF3EF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6F51A7B-E91D-7CC2-F6E1-9370E4E33744}"/>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54C8056A-5F72-B45F-2439-9F14115F9D44}"/>
              </a:ext>
            </a:extLst>
          </p:cNvPr>
          <p:cNvSpPr>
            <a:spLocks noGrp="1"/>
          </p:cNvSpPr>
          <p:nvPr>
            <p:ph type="sldNum" sz="quarter" idx="5"/>
          </p:nvPr>
        </p:nvSpPr>
        <p:spPr/>
        <p:txBody>
          <a:bodyPr/>
          <a:lstStyle/>
          <a:p>
            <a:fld id="{25FC4C68-BFDF-43F4-B614-35FA4151B367}" type="slidenum">
              <a:rPr lang="de-AT" smtClean="0"/>
              <a:t>7</a:t>
            </a:fld>
            <a:endParaRPr lang="de-AT"/>
          </a:p>
        </p:txBody>
      </p:sp>
    </p:spTree>
    <p:extLst>
      <p:ext uri="{BB962C8B-B14F-4D97-AF65-F5344CB8AC3E}">
        <p14:creationId xmlns:p14="http://schemas.microsoft.com/office/powerpoint/2010/main" val="1929508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Zuletzt war dieses Thema mit dem Urteil des Landesverwaltungsgerichtes zu einem illegalen Freizeitwohnsitz eines bekannten Managers einer deutschen Sportwagenfirma im Frühjahr 2024 sogar international in aller Munde. Ausländische Staatsbürger fühlen sich verfolgt, Tiroler Bürgermeister befürchten Anzeigen wegen Amtsmissbrauch bei </a:t>
            </a:r>
            <a:r>
              <a:rPr lang="de-DE" dirty="0" err="1"/>
              <a:t>Untätigsein</a:t>
            </a:r>
            <a:r>
              <a:rPr lang="de-DE" dirty="0"/>
              <a:t> und eigens dafür gegründete Vereine angespornt von Oppositionsparteien fahnden nach illegalen Freizeitwohnsitzen mit teils bedenklichen Maßnahmen, welche durchaus auch in verfassungsrechtlich geschützte Grundrechte eingreifen. Eine Entwicklung die einem Tourismusland wie Tirol nicht würdig ist und hoffentlich bald eine vernünftige politische Lösung findet.</a:t>
            </a:r>
          </a:p>
          <a:p>
            <a:endParaRPr lang="de-DE" dirty="0"/>
          </a:p>
          <a:p>
            <a:r>
              <a:rPr lang="de-DE" dirty="0"/>
              <a:t>Die </a:t>
            </a:r>
            <a:r>
              <a:rPr lang="de-DE" dirty="0" err="1"/>
              <a:t>Ausgangssitutation</a:t>
            </a:r>
            <a:r>
              <a:rPr lang="de-DE" dirty="0"/>
              <a:t> kurz dargestellt. </a:t>
            </a:r>
          </a:p>
        </p:txBody>
      </p:sp>
      <p:sp>
        <p:nvSpPr>
          <p:cNvPr id="4" name="Foliennummernplatzhalter 3"/>
          <p:cNvSpPr>
            <a:spLocks noGrp="1"/>
          </p:cNvSpPr>
          <p:nvPr>
            <p:ph type="sldNum" sz="quarter" idx="5"/>
          </p:nvPr>
        </p:nvSpPr>
        <p:spPr/>
        <p:txBody>
          <a:bodyPr/>
          <a:lstStyle/>
          <a:p>
            <a:fld id="{25FC4C68-BFDF-43F4-B614-35FA4151B367}" type="slidenum">
              <a:rPr lang="de-AT" smtClean="0"/>
              <a:t>8</a:t>
            </a:fld>
            <a:endParaRPr lang="de-AT"/>
          </a:p>
        </p:txBody>
      </p:sp>
    </p:spTree>
    <p:extLst>
      <p:ext uri="{BB962C8B-B14F-4D97-AF65-F5344CB8AC3E}">
        <p14:creationId xmlns:p14="http://schemas.microsoft.com/office/powerpoint/2010/main" val="2717853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Diese grafische Darstellung zu den genehmigten Freizeitwohnsitzen schafft einen raschen Überblick. Legale Freizeitwohnsitze finden sich überall dort, wo es auch Touristen hinzieht. Nur gewidmete Freizeitwohnsitze kommen in den Genuss die sogenannte Freizeitwohnsitzabgabe bezahlen zu dürfen. Alle anderen Freizeitwohnsitznutzungen sind illegal.</a:t>
            </a:r>
          </a:p>
          <a:p>
            <a:endParaRPr lang="de-AT" dirty="0"/>
          </a:p>
          <a:p>
            <a:r>
              <a:rPr lang="de-AT" dirty="0"/>
              <a:t>Im Tiroler Unterland stellen die Freizeitwohnsitznutzer einen erheblichen Wirtschaftsfaktor dar, da sie rund ein Fünftel der gesamten Wohnbevölkerung ausmachen. Aus Informationsveranstaltungen vor Ort wissen wir, dass die Stimmung sehr aufgeheizt ist und insbesondere ausländische Staatsbürger sich verfolgt fühlen.</a:t>
            </a:r>
          </a:p>
          <a:p>
            <a:br>
              <a:rPr lang="de-AT" dirty="0"/>
            </a:br>
            <a:r>
              <a:rPr lang="de-AT" dirty="0"/>
              <a:t>Interessant ist </a:t>
            </a:r>
            <a:r>
              <a:rPr lang="de-AT" dirty="0" err="1"/>
              <a:t>zB</a:t>
            </a:r>
            <a:r>
              <a:rPr lang="de-AT" dirty="0"/>
              <a:t> die Situation in der Außerferner Gemeinde </a:t>
            </a:r>
            <a:r>
              <a:rPr lang="de-AT" dirty="0" err="1"/>
              <a:t>Hinterhornbach</a:t>
            </a:r>
            <a:r>
              <a:rPr lang="de-AT" dirty="0"/>
              <a:t> – der Anteil der Freizeitwohnsitze ist inzwischen bei über 75 % - die Gemeinde würde ohne Freizeitwohnsitze faktisch kaum noch existieren. </a:t>
            </a:r>
          </a:p>
        </p:txBody>
      </p:sp>
      <p:sp>
        <p:nvSpPr>
          <p:cNvPr id="4" name="Foliennummernplatzhalter 3"/>
          <p:cNvSpPr>
            <a:spLocks noGrp="1"/>
          </p:cNvSpPr>
          <p:nvPr>
            <p:ph type="sldNum" sz="quarter" idx="5"/>
          </p:nvPr>
        </p:nvSpPr>
        <p:spPr/>
        <p:txBody>
          <a:bodyPr/>
          <a:lstStyle/>
          <a:p>
            <a:fld id="{25FC4C68-BFDF-43F4-B614-35FA4151B367}" type="slidenum">
              <a:rPr lang="de-AT" smtClean="0"/>
              <a:t>9</a:t>
            </a:fld>
            <a:endParaRPr lang="de-AT"/>
          </a:p>
        </p:txBody>
      </p:sp>
    </p:spTree>
    <p:extLst>
      <p:ext uri="{BB962C8B-B14F-4D97-AF65-F5344CB8AC3E}">
        <p14:creationId xmlns:p14="http://schemas.microsoft.com/office/powerpoint/2010/main" val="1251248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de-AT"/>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r>
              <a:rPr lang="de-DE"/>
              <a:t>02.06.2023</a:t>
            </a:r>
            <a:endParaRPr lang="de-AT" dirty="0"/>
          </a:p>
        </p:txBody>
      </p:sp>
      <p:sp>
        <p:nvSpPr>
          <p:cNvPr id="5" name="Fußzeilenplatzhalter 4"/>
          <p:cNvSpPr>
            <a:spLocks noGrp="1"/>
          </p:cNvSpPr>
          <p:nvPr>
            <p:ph type="ftr" sz="quarter" idx="11"/>
          </p:nvPr>
        </p:nvSpPr>
        <p:spPr/>
        <p:txBody>
          <a:bodyPr/>
          <a:lstStyle/>
          <a:p>
            <a:r>
              <a:rPr lang="de-AT"/>
              <a:t>CHG Rechtsanwälte</a:t>
            </a:r>
            <a:endParaRPr lang="de-AT" dirty="0"/>
          </a:p>
        </p:txBody>
      </p:sp>
      <p:sp>
        <p:nvSpPr>
          <p:cNvPr id="6" name="Foliennummernplatzhalter 5"/>
          <p:cNvSpPr>
            <a:spLocks noGrp="1"/>
          </p:cNvSpPr>
          <p:nvPr>
            <p:ph type="sldNum" sz="quarter" idx="12"/>
          </p:nvPr>
        </p:nvSpPr>
        <p:spPr/>
        <p:txBody>
          <a:bodyPr/>
          <a:lstStyle/>
          <a:p>
            <a:fld id="{C6D6C7D7-BADB-4973-B55E-9E8756EAF55E}" type="slidenum">
              <a:rPr lang="de-AT" smtClean="0"/>
              <a:t>‹Nr.›</a:t>
            </a:fld>
            <a:endParaRPr lang="de-AT" dirty="0"/>
          </a:p>
        </p:txBody>
      </p:sp>
      <p:pic>
        <p:nvPicPr>
          <p:cNvPr id="7" name="Grafik 6"/>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03030" y="299403"/>
            <a:ext cx="2350770" cy="547370"/>
          </a:xfrm>
          <a:prstGeom prst="rect">
            <a:avLst/>
          </a:prstGeom>
          <a:noFill/>
          <a:ln>
            <a:noFill/>
          </a:ln>
        </p:spPr>
      </p:pic>
      <p:cxnSp>
        <p:nvCxnSpPr>
          <p:cNvPr id="9" name="Gerader Verbinder 8"/>
          <p:cNvCxnSpPr/>
          <p:nvPr userDrawn="1"/>
        </p:nvCxnSpPr>
        <p:spPr>
          <a:xfrm>
            <a:off x="0" y="1122363"/>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5456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r>
              <a:rPr lang="de-DE"/>
              <a:t>02.06.2023</a:t>
            </a:r>
            <a:endParaRPr lang="de-AT" dirty="0"/>
          </a:p>
        </p:txBody>
      </p:sp>
      <p:sp>
        <p:nvSpPr>
          <p:cNvPr id="5" name="Fußzeilenplatzhalter 4"/>
          <p:cNvSpPr>
            <a:spLocks noGrp="1"/>
          </p:cNvSpPr>
          <p:nvPr>
            <p:ph type="ftr" sz="quarter" idx="11"/>
          </p:nvPr>
        </p:nvSpPr>
        <p:spPr/>
        <p:txBody>
          <a:bodyPr/>
          <a:lstStyle/>
          <a:p>
            <a:r>
              <a:rPr lang="de-AT"/>
              <a:t>CHG Rechtsanwälte</a:t>
            </a:r>
            <a:endParaRPr lang="de-AT" dirty="0"/>
          </a:p>
        </p:txBody>
      </p:sp>
      <p:sp>
        <p:nvSpPr>
          <p:cNvPr id="6" name="Foliennummernplatzhalter 5"/>
          <p:cNvSpPr>
            <a:spLocks noGrp="1"/>
          </p:cNvSpPr>
          <p:nvPr>
            <p:ph type="sldNum" sz="quarter" idx="12"/>
          </p:nvPr>
        </p:nvSpPr>
        <p:spPr/>
        <p:txBody>
          <a:bodyPr/>
          <a:lstStyle/>
          <a:p>
            <a:fld id="{C6D6C7D7-BADB-4973-B55E-9E8756EAF55E}" type="slidenum">
              <a:rPr lang="de-AT" smtClean="0"/>
              <a:t>‹Nr.›</a:t>
            </a:fld>
            <a:endParaRPr lang="de-AT" dirty="0"/>
          </a:p>
        </p:txBody>
      </p:sp>
      <p:pic>
        <p:nvPicPr>
          <p:cNvPr id="7" name="Grafik 6"/>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03030" y="299403"/>
            <a:ext cx="2350770" cy="547370"/>
          </a:xfrm>
          <a:prstGeom prst="rect">
            <a:avLst/>
          </a:prstGeom>
          <a:noFill/>
          <a:ln>
            <a:noFill/>
          </a:ln>
        </p:spPr>
      </p:pic>
      <p:cxnSp>
        <p:nvCxnSpPr>
          <p:cNvPr id="8" name="Gerader Verbinder 7"/>
          <p:cNvCxnSpPr/>
          <p:nvPr userDrawn="1"/>
        </p:nvCxnSpPr>
        <p:spPr>
          <a:xfrm>
            <a:off x="0" y="1122363"/>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3024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r>
              <a:rPr lang="de-DE"/>
              <a:t>02.06.2023</a:t>
            </a:r>
            <a:endParaRPr lang="de-AT" dirty="0"/>
          </a:p>
        </p:txBody>
      </p:sp>
      <p:sp>
        <p:nvSpPr>
          <p:cNvPr id="5" name="Fußzeilenplatzhalter 4"/>
          <p:cNvSpPr>
            <a:spLocks noGrp="1"/>
          </p:cNvSpPr>
          <p:nvPr>
            <p:ph type="ftr" sz="quarter" idx="11"/>
          </p:nvPr>
        </p:nvSpPr>
        <p:spPr/>
        <p:txBody>
          <a:bodyPr/>
          <a:lstStyle/>
          <a:p>
            <a:r>
              <a:rPr lang="de-AT"/>
              <a:t>CHG Rechtsanwälte</a:t>
            </a:r>
            <a:endParaRPr lang="de-AT" dirty="0"/>
          </a:p>
        </p:txBody>
      </p:sp>
      <p:sp>
        <p:nvSpPr>
          <p:cNvPr id="6" name="Foliennummernplatzhalter 5"/>
          <p:cNvSpPr>
            <a:spLocks noGrp="1"/>
          </p:cNvSpPr>
          <p:nvPr>
            <p:ph type="sldNum" sz="quarter" idx="12"/>
          </p:nvPr>
        </p:nvSpPr>
        <p:spPr/>
        <p:txBody>
          <a:bodyPr/>
          <a:lstStyle/>
          <a:p>
            <a:fld id="{C6D6C7D7-BADB-4973-B55E-9E8756EAF55E}" type="slidenum">
              <a:rPr lang="de-AT" smtClean="0"/>
              <a:t>‹Nr.›</a:t>
            </a:fld>
            <a:endParaRPr lang="de-AT" dirty="0"/>
          </a:p>
        </p:txBody>
      </p:sp>
      <p:pic>
        <p:nvPicPr>
          <p:cNvPr id="7" name="Grafik 6"/>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03030" y="299403"/>
            <a:ext cx="2350770" cy="547370"/>
          </a:xfrm>
          <a:prstGeom prst="rect">
            <a:avLst/>
          </a:prstGeom>
          <a:noFill/>
          <a:ln>
            <a:noFill/>
          </a:ln>
        </p:spPr>
      </p:pic>
      <p:cxnSp>
        <p:nvCxnSpPr>
          <p:cNvPr id="8" name="Gerader Verbinder 7"/>
          <p:cNvCxnSpPr/>
          <p:nvPr userDrawn="1"/>
        </p:nvCxnSpPr>
        <p:spPr>
          <a:xfrm>
            <a:off x="0" y="1122363"/>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47854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DCF97-EA97-7BAF-BD8C-F14519B7F48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491C456D-2C83-1C7D-1811-F99A668112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6C1B6839-32DD-548F-3729-4F26E75FBEB4}"/>
              </a:ext>
            </a:extLst>
          </p:cNvPr>
          <p:cNvSpPr>
            <a:spLocks noGrp="1"/>
          </p:cNvSpPr>
          <p:nvPr>
            <p:ph type="dt" sz="half" idx="10"/>
          </p:nvPr>
        </p:nvSpPr>
        <p:spPr/>
        <p:txBody>
          <a:bodyPr/>
          <a:lstStyle/>
          <a:p>
            <a:fld id="{81B8F32D-D8B6-4B9E-9CBF-DCAC30B7B93D}" type="datetimeFigureOut">
              <a:rPr lang="en-US" smtClean="0"/>
              <a:pPr/>
              <a:t>1/14/2025</a:t>
            </a:fld>
            <a:endParaRPr lang="en-US"/>
          </a:p>
        </p:txBody>
      </p:sp>
      <p:sp>
        <p:nvSpPr>
          <p:cNvPr id="5" name="Fußzeilenplatzhalter 4">
            <a:extLst>
              <a:ext uri="{FF2B5EF4-FFF2-40B4-BE49-F238E27FC236}">
                <a16:creationId xmlns:a16="http://schemas.microsoft.com/office/drawing/2014/main" id="{113B566E-4984-3397-4EBB-A2B418FC4D71}"/>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4885A39B-3339-6358-20CA-5D8DFBC13119}"/>
              </a:ext>
            </a:extLst>
          </p:cNvPr>
          <p:cNvSpPr>
            <a:spLocks noGrp="1"/>
          </p:cNvSpPr>
          <p:nvPr>
            <p:ph type="sldNum" sz="quarter" idx="12"/>
          </p:nvPr>
        </p:nvSpPr>
        <p:spPr/>
        <p:txBody>
          <a:bodyPr/>
          <a:lstStyle/>
          <a:p>
            <a:fld id="{60553ECD-7F6D-420D-93CA-D8D15EB427AC}" type="slidenum">
              <a:rPr lang="en-US" smtClean="0"/>
              <a:pPr/>
              <a:t>‹Nr.›</a:t>
            </a:fld>
            <a:endParaRPr lang="en-US"/>
          </a:p>
        </p:txBody>
      </p:sp>
      <p:pic>
        <p:nvPicPr>
          <p:cNvPr id="7" name="Grafik 6" descr="Ein Bild, das Text enthält.&#10;&#10;Automatisch generierte Beschreibung">
            <a:extLst>
              <a:ext uri="{FF2B5EF4-FFF2-40B4-BE49-F238E27FC236}">
                <a16:creationId xmlns:a16="http://schemas.microsoft.com/office/drawing/2014/main" id="{62520D5B-D19A-9BBA-55DA-1934DC32A2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135379"/>
            <a:ext cx="2004774" cy="437709"/>
          </a:xfrm>
          <a:prstGeom prst="rect">
            <a:avLst/>
          </a:prstGeom>
        </p:spPr>
      </p:pic>
    </p:spTree>
    <p:extLst>
      <p:ext uri="{BB962C8B-B14F-4D97-AF65-F5344CB8AC3E}">
        <p14:creationId xmlns:p14="http://schemas.microsoft.com/office/powerpoint/2010/main" val="112404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16EE8-8DC3-0EF1-884E-55AB70946535}"/>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0A22D688-D396-1430-3F34-FC0BF848F9D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3854BDB-D8DF-F28A-44AB-B8E6D0A73506}"/>
              </a:ext>
            </a:extLst>
          </p:cNvPr>
          <p:cNvSpPr>
            <a:spLocks noGrp="1"/>
          </p:cNvSpPr>
          <p:nvPr>
            <p:ph type="dt" sz="half" idx="10"/>
          </p:nvPr>
        </p:nvSpPr>
        <p:spPr/>
        <p:txBody>
          <a:bodyPr/>
          <a:lstStyle/>
          <a:p>
            <a:fld id="{81B8F32D-D8B6-4B9E-9CBF-DCAC30B7B93D}" type="datetimeFigureOut">
              <a:rPr lang="en-US" smtClean="0"/>
              <a:pPr/>
              <a:t>1/14/2025</a:t>
            </a:fld>
            <a:endParaRPr lang="en-US"/>
          </a:p>
        </p:txBody>
      </p:sp>
      <p:sp>
        <p:nvSpPr>
          <p:cNvPr id="5" name="Fußzeilenplatzhalter 4">
            <a:extLst>
              <a:ext uri="{FF2B5EF4-FFF2-40B4-BE49-F238E27FC236}">
                <a16:creationId xmlns:a16="http://schemas.microsoft.com/office/drawing/2014/main" id="{32659E05-A652-6002-CA72-480E531C0B2F}"/>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80CFAA91-6D9B-D6EC-9D4A-1F6536A5B4F2}"/>
              </a:ext>
            </a:extLst>
          </p:cNvPr>
          <p:cNvSpPr>
            <a:spLocks noGrp="1"/>
          </p:cNvSpPr>
          <p:nvPr>
            <p:ph type="sldNum" sz="quarter" idx="12"/>
          </p:nvPr>
        </p:nvSpPr>
        <p:spPr/>
        <p:txBody>
          <a:bodyPr/>
          <a:lstStyle/>
          <a:p>
            <a:fld id="{60553ECD-7F6D-420D-93CA-D8D15EB427AC}" type="slidenum">
              <a:rPr lang="en-US" smtClean="0"/>
              <a:pPr/>
              <a:t>‹Nr.›</a:t>
            </a:fld>
            <a:endParaRPr lang="en-US"/>
          </a:p>
        </p:txBody>
      </p:sp>
      <p:pic>
        <p:nvPicPr>
          <p:cNvPr id="7" name="Grafik 6" descr="Ein Bild, das Text enthält.&#10;&#10;Automatisch generierte Beschreibung">
            <a:extLst>
              <a:ext uri="{FF2B5EF4-FFF2-40B4-BE49-F238E27FC236}">
                <a16:creationId xmlns:a16="http://schemas.microsoft.com/office/drawing/2014/main" id="{60B8739E-1070-09B8-5C1B-05D5BE93C5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135379"/>
            <a:ext cx="2004774" cy="437709"/>
          </a:xfrm>
          <a:prstGeom prst="rect">
            <a:avLst/>
          </a:prstGeom>
        </p:spPr>
      </p:pic>
    </p:spTree>
    <p:extLst>
      <p:ext uri="{BB962C8B-B14F-4D97-AF65-F5344CB8AC3E}">
        <p14:creationId xmlns:p14="http://schemas.microsoft.com/office/powerpoint/2010/main" val="1625241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D44955-1560-81FE-D2BC-C590810EFDB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95B34306-C3A5-0E94-22CF-C599F20657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AAC485E-8A93-1112-889C-AC4BE2E9E6F8}"/>
              </a:ext>
            </a:extLst>
          </p:cNvPr>
          <p:cNvSpPr>
            <a:spLocks noGrp="1"/>
          </p:cNvSpPr>
          <p:nvPr>
            <p:ph type="dt" sz="half" idx="10"/>
          </p:nvPr>
        </p:nvSpPr>
        <p:spPr/>
        <p:txBody>
          <a:bodyPr/>
          <a:lstStyle/>
          <a:p>
            <a:fld id="{81B8F32D-D8B6-4B9E-9CBF-DCAC30B7B93D}" type="datetimeFigureOut">
              <a:rPr lang="en-US" smtClean="0"/>
              <a:pPr/>
              <a:t>1/14/2025</a:t>
            </a:fld>
            <a:endParaRPr lang="en-US"/>
          </a:p>
        </p:txBody>
      </p:sp>
      <p:sp>
        <p:nvSpPr>
          <p:cNvPr id="5" name="Fußzeilenplatzhalter 4">
            <a:extLst>
              <a:ext uri="{FF2B5EF4-FFF2-40B4-BE49-F238E27FC236}">
                <a16:creationId xmlns:a16="http://schemas.microsoft.com/office/drawing/2014/main" id="{A117EC3D-EAC8-5B8F-91A3-4A5FA3022424}"/>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9DFC5C42-1095-6DB7-4AEE-4208604464FE}"/>
              </a:ext>
            </a:extLst>
          </p:cNvPr>
          <p:cNvSpPr>
            <a:spLocks noGrp="1"/>
          </p:cNvSpPr>
          <p:nvPr>
            <p:ph type="sldNum" sz="quarter" idx="12"/>
          </p:nvPr>
        </p:nvSpPr>
        <p:spPr/>
        <p:txBody>
          <a:bodyPr/>
          <a:lstStyle/>
          <a:p>
            <a:fld id="{60553ECD-7F6D-420D-93CA-D8D15EB427AC}" type="slidenum">
              <a:rPr lang="en-US" smtClean="0"/>
              <a:pPr/>
              <a:t>‹Nr.›</a:t>
            </a:fld>
            <a:endParaRPr lang="en-US"/>
          </a:p>
        </p:txBody>
      </p:sp>
      <p:pic>
        <p:nvPicPr>
          <p:cNvPr id="7" name="Grafik 6" descr="Ein Bild, das Text enthält.&#10;&#10;Automatisch generierte Beschreibung">
            <a:extLst>
              <a:ext uri="{FF2B5EF4-FFF2-40B4-BE49-F238E27FC236}">
                <a16:creationId xmlns:a16="http://schemas.microsoft.com/office/drawing/2014/main" id="{F271FB79-4693-64F8-EDAD-935F21D743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135379"/>
            <a:ext cx="2004774" cy="437709"/>
          </a:xfrm>
          <a:prstGeom prst="rect">
            <a:avLst/>
          </a:prstGeom>
        </p:spPr>
      </p:pic>
    </p:spTree>
    <p:extLst>
      <p:ext uri="{BB962C8B-B14F-4D97-AF65-F5344CB8AC3E}">
        <p14:creationId xmlns:p14="http://schemas.microsoft.com/office/powerpoint/2010/main" val="47075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CBFE36-CDF0-758D-6D16-FA51919C826C}"/>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002F1BCF-25CC-0D4C-151B-1E19048090D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9A67B47-1F53-3A69-40AD-096FBBF6D0A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E26A6C5F-B348-85AF-49BB-03D842070C89}"/>
              </a:ext>
            </a:extLst>
          </p:cNvPr>
          <p:cNvSpPr>
            <a:spLocks noGrp="1"/>
          </p:cNvSpPr>
          <p:nvPr>
            <p:ph type="dt" sz="half" idx="10"/>
          </p:nvPr>
        </p:nvSpPr>
        <p:spPr/>
        <p:txBody>
          <a:bodyPr/>
          <a:lstStyle/>
          <a:p>
            <a:fld id="{81B8F32D-D8B6-4B9E-9CBF-DCAC30B7B93D}" type="datetimeFigureOut">
              <a:rPr lang="en-US" smtClean="0"/>
              <a:pPr/>
              <a:t>1/14/2025</a:t>
            </a:fld>
            <a:endParaRPr lang="en-US"/>
          </a:p>
        </p:txBody>
      </p:sp>
      <p:sp>
        <p:nvSpPr>
          <p:cNvPr id="6" name="Fußzeilenplatzhalter 5">
            <a:extLst>
              <a:ext uri="{FF2B5EF4-FFF2-40B4-BE49-F238E27FC236}">
                <a16:creationId xmlns:a16="http://schemas.microsoft.com/office/drawing/2014/main" id="{C07D3893-9019-EBC2-4318-EB97D390B643}"/>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AA6282C7-642E-FEA5-1E33-A131254B5AF5}"/>
              </a:ext>
            </a:extLst>
          </p:cNvPr>
          <p:cNvSpPr>
            <a:spLocks noGrp="1"/>
          </p:cNvSpPr>
          <p:nvPr>
            <p:ph type="sldNum" sz="quarter" idx="12"/>
          </p:nvPr>
        </p:nvSpPr>
        <p:spPr/>
        <p:txBody>
          <a:bodyPr/>
          <a:lstStyle/>
          <a:p>
            <a:fld id="{60553ECD-7F6D-420D-93CA-D8D15EB427AC}" type="slidenum">
              <a:rPr lang="en-US" smtClean="0"/>
              <a:pPr/>
              <a:t>‹Nr.›</a:t>
            </a:fld>
            <a:endParaRPr lang="en-US"/>
          </a:p>
        </p:txBody>
      </p:sp>
      <p:pic>
        <p:nvPicPr>
          <p:cNvPr id="8" name="Grafik 7" descr="Ein Bild, das Text enthält.&#10;&#10;Automatisch generierte Beschreibung">
            <a:extLst>
              <a:ext uri="{FF2B5EF4-FFF2-40B4-BE49-F238E27FC236}">
                <a16:creationId xmlns:a16="http://schemas.microsoft.com/office/drawing/2014/main" id="{D00EB035-A341-FC34-EA75-715CBA7EBB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135379"/>
            <a:ext cx="2004774" cy="437709"/>
          </a:xfrm>
          <a:prstGeom prst="rect">
            <a:avLst/>
          </a:prstGeom>
        </p:spPr>
      </p:pic>
    </p:spTree>
    <p:extLst>
      <p:ext uri="{BB962C8B-B14F-4D97-AF65-F5344CB8AC3E}">
        <p14:creationId xmlns:p14="http://schemas.microsoft.com/office/powerpoint/2010/main" val="4187054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85FD73-2394-AED5-0F35-04CD2BFDDD32}"/>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8E24C2D5-7719-AB50-5475-5CC7A02CCE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370FBD7-1DA2-67AD-4672-111D204CAF0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1FB461DC-4A93-96B0-4A3C-0449CC9382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E7843B1-46BF-74D8-F3E8-9C45B553685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1F85742B-A452-0BB2-D6A8-00A85879675C}"/>
              </a:ext>
            </a:extLst>
          </p:cNvPr>
          <p:cNvSpPr>
            <a:spLocks noGrp="1"/>
          </p:cNvSpPr>
          <p:nvPr>
            <p:ph type="dt" sz="half" idx="10"/>
          </p:nvPr>
        </p:nvSpPr>
        <p:spPr/>
        <p:txBody>
          <a:bodyPr/>
          <a:lstStyle/>
          <a:p>
            <a:fld id="{81B8F32D-D8B6-4B9E-9CBF-DCAC30B7B93D}" type="datetimeFigureOut">
              <a:rPr lang="en-US" smtClean="0"/>
              <a:pPr/>
              <a:t>1/14/2025</a:t>
            </a:fld>
            <a:endParaRPr lang="en-US"/>
          </a:p>
        </p:txBody>
      </p:sp>
      <p:sp>
        <p:nvSpPr>
          <p:cNvPr id="8" name="Fußzeilenplatzhalter 7">
            <a:extLst>
              <a:ext uri="{FF2B5EF4-FFF2-40B4-BE49-F238E27FC236}">
                <a16:creationId xmlns:a16="http://schemas.microsoft.com/office/drawing/2014/main" id="{FE970F2B-D74F-C64B-6C92-6E32D0CF7B6F}"/>
              </a:ext>
            </a:extLst>
          </p:cNvPr>
          <p:cNvSpPr>
            <a:spLocks noGrp="1"/>
          </p:cNvSpPr>
          <p:nvPr>
            <p:ph type="ftr" sz="quarter" idx="11"/>
          </p:nvPr>
        </p:nvSpPr>
        <p:spPr/>
        <p:txBody>
          <a:bodyPr/>
          <a:lstStyle/>
          <a:p>
            <a:endParaRPr lang="en-US"/>
          </a:p>
        </p:txBody>
      </p:sp>
      <p:sp>
        <p:nvSpPr>
          <p:cNvPr id="9" name="Foliennummernplatzhalter 8">
            <a:extLst>
              <a:ext uri="{FF2B5EF4-FFF2-40B4-BE49-F238E27FC236}">
                <a16:creationId xmlns:a16="http://schemas.microsoft.com/office/drawing/2014/main" id="{6C1A0CEF-FDA5-E489-341B-20F4E18D3206}"/>
              </a:ext>
            </a:extLst>
          </p:cNvPr>
          <p:cNvSpPr>
            <a:spLocks noGrp="1"/>
          </p:cNvSpPr>
          <p:nvPr>
            <p:ph type="sldNum" sz="quarter" idx="12"/>
          </p:nvPr>
        </p:nvSpPr>
        <p:spPr/>
        <p:txBody>
          <a:bodyPr/>
          <a:lstStyle/>
          <a:p>
            <a:fld id="{60553ECD-7F6D-420D-93CA-D8D15EB427AC}" type="slidenum">
              <a:rPr lang="en-US" smtClean="0"/>
              <a:pPr/>
              <a:t>‹Nr.›</a:t>
            </a:fld>
            <a:endParaRPr lang="en-US"/>
          </a:p>
        </p:txBody>
      </p:sp>
      <p:pic>
        <p:nvPicPr>
          <p:cNvPr id="10" name="Grafik 9" descr="Ein Bild, das Text enthält.&#10;&#10;Automatisch generierte Beschreibung">
            <a:extLst>
              <a:ext uri="{FF2B5EF4-FFF2-40B4-BE49-F238E27FC236}">
                <a16:creationId xmlns:a16="http://schemas.microsoft.com/office/drawing/2014/main" id="{25FC7075-FE57-1836-E552-9942187EB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135379"/>
            <a:ext cx="2004774" cy="437709"/>
          </a:xfrm>
          <a:prstGeom prst="rect">
            <a:avLst/>
          </a:prstGeom>
        </p:spPr>
      </p:pic>
    </p:spTree>
    <p:extLst>
      <p:ext uri="{BB962C8B-B14F-4D97-AF65-F5344CB8AC3E}">
        <p14:creationId xmlns:p14="http://schemas.microsoft.com/office/powerpoint/2010/main" val="1313993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3879F-E5F3-96BD-E71F-80925C99BE2F}"/>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4A7B8AE7-8B8F-198D-D8F6-46894905779A}"/>
              </a:ext>
            </a:extLst>
          </p:cNvPr>
          <p:cNvSpPr>
            <a:spLocks noGrp="1"/>
          </p:cNvSpPr>
          <p:nvPr>
            <p:ph type="dt" sz="half" idx="10"/>
          </p:nvPr>
        </p:nvSpPr>
        <p:spPr/>
        <p:txBody>
          <a:bodyPr/>
          <a:lstStyle/>
          <a:p>
            <a:fld id="{81B8F32D-D8B6-4B9E-9CBF-DCAC30B7B93D}" type="datetimeFigureOut">
              <a:rPr lang="en-US" smtClean="0"/>
              <a:pPr/>
              <a:t>1/14/2025</a:t>
            </a:fld>
            <a:endParaRPr lang="en-US"/>
          </a:p>
        </p:txBody>
      </p:sp>
      <p:sp>
        <p:nvSpPr>
          <p:cNvPr id="4" name="Fußzeilenplatzhalter 3">
            <a:extLst>
              <a:ext uri="{FF2B5EF4-FFF2-40B4-BE49-F238E27FC236}">
                <a16:creationId xmlns:a16="http://schemas.microsoft.com/office/drawing/2014/main" id="{20EFD2CD-57B6-FB42-8EB0-2C3C7E4A5911}"/>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E9FAB8DA-5E8A-EA0D-785B-0BBB6B4D789A}"/>
              </a:ext>
            </a:extLst>
          </p:cNvPr>
          <p:cNvSpPr>
            <a:spLocks noGrp="1"/>
          </p:cNvSpPr>
          <p:nvPr>
            <p:ph type="sldNum" sz="quarter" idx="12"/>
          </p:nvPr>
        </p:nvSpPr>
        <p:spPr/>
        <p:txBody>
          <a:bodyPr/>
          <a:lstStyle/>
          <a:p>
            <a:fld id="{60553ECD-7F6D-420D-93CA-D8D15EB427AC}" type="slidenum">
              <a:rPr lang="en-US" smtClean="0"/>
              <a:pPr/>
              <a:t>‹Nr.›</a:t>
            </a:fld>
            <a:endParaRPr lang="en-US"/>
          </a:p>
        </p:txBody>
      </p:sp>
      <p:pic>
        <p:nvPicPr>
          <p:cNvPr id="6" name="Grafik 5" descr="Ein Bild, das Text enthält.&#10;&#10;Automatisch generierte Beschreibung">
            <a:extLst>
              <a:ext uri="{FF2B5EF4-FFF2-40B4-BE49-F238E27FC236}">
                <a16:creationId xmlns:a16="http://schemas.microsoft.com/office/drawing/2014/main" id="{70D2A3A5-0630-F293-7D77-CCEDEB58E1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135379"/>
            <a:ext cx="2004774" cy="437709"/>
          </a:xfrm>
          <a:prstGeom prst="rect">
            <a:avLst/>
          </a:prstGeom>
        </p:spPr>
      </p:pic>
    </p:spTree>
    <p:extLst>
      <p:ext uri="{BB962C8B-B14F-4D97-AF65-F5344CB8AC3E}">
        <p14:creationId xmlns:p14="http://schemas.microsoft.com/office/powerpoint/2010/main" val="3702043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25A21BC-A74C-749F-1121-DDC4D1E713C3}"/>
              </a:ext>
            </a:extLst>
          </p:cNvPr>
          <p:cNvSpPr>
            <a:spLocks noGrp="1"/>
          </p:cNvSpPr>
          <p:nvPr>
            <p:ph type="dt" sz="half" idx="10"/>
          </p:nvPr>
        </p:nvSpPr>
        <p:spPr/>
        <p:txBody>
          <a:bodyPr/>
          <a:lstStyle/>
          <a:p>
            <a:fld id="{81B8F32D-D8B6-4B9E-9CBF-DCAC30B7B93D}" type="datetimeFigureOut">
              <a:rPr lang="en-US" smtClean="0"/>
              <a:pPr/>
              <a:t>1/14/2025</a:t>
            </a:fld>
            <a:endParaRPr lang="en-US"/>
          </a:p>
        </p:txBody>
      </p:sp>
      <p:sp>
        <p:nvSpPr>
          <p:cNvPr id="3" name="Fußzeilenplatzhalter 2">
            <a:extLst>
              <a:ext uri="{FF2B5EF4-FFF2-40B4-BE49-F238E27FC236}">
                <a16:creationId xmlns:a16="http://schemas.microsoft.com/office/drawing/2014/main" id="{5D00757E-475A-A4FA-5779-6B5E9A187F5D}"/>
              </a:ext>
            </a:extLst>
          </p:cNvPr>
          <p:cNvSpPr>
            <a:spLocks noGrp="1"/>
          </p:cNvSpPr>
          <p:nvPr>
            <p:ph type="ftr" sz="quarter" idx="11"/>
          </p:nvPr>
        </p:nvSpPr>
        <p:spPr/>
        <p:txBody>
          <a:bodyPr/>
          <a:lstStyle/>
          <a:p>
            <a:endParaRPr lang="en-US"/>
          </a:p>
        </p:txBody>
      </p:sp>
      <p:sp>
        <p:nvSpPr>
          <p:cNvPr id="4" name="Foliennummernplatzhalter 3">
            <a:extLst>
              <a:ext uri="{FF2B5EF4-FFF2-40B4-BE49-F238E27FC236}">
                <a16:creationId xmlns:a16="http://schemas.microsoft.com/office/drawing/2014/main" id="{F5AE7C8D-F9E3-B0A1-4667-7140E037DA7F}"/>
              </a:ext>
            </a:extLst>
          </p:cNvPr>
          <p:cNvSpPr>
            <a:spLocks noGrp="1"/>
          </p:cNvSpPr>
          <p:nvPr>
            <p:ph type="sldNum" sz="quarter" idx="12"/>
          </p:nvPr>
        </p:nvSpPr>
        <p:spPr/>
        <p:txBody>
          <a:bodyPr/>
          <a:lstStyle/>
          <a:p>
            <a:fld id="{60553ECD-7F6D-420D-93CA-D8D15EB427AC}" type="slidenum">
              <a:rPr lang="en-US" smtClean="0"/>
              <a:pPr/>
              <a:t>‹Nr.›</a:t>
            </a:fld>
            <a:endParaRPr lang="en-US"/>
          </a:p>
        </p:txBody>
      </p:sp>
      <p:pic>
        <p:nvPicPr>
          <p:cNvPr id="5" name="Grafik 4" descr="Ein Bild, das Text enthält.&#10;&#10;Automatisch generierte Beschreibung">
            <a:extLst>
              <a:ext uri="{FF2B5EF4-FFF2-40B4-BE49-F238E27FC236}">
                <a16:creationId xmlns:a16="http://schemas.microsoft.com/office/drawing/2014/main" id="{876AEB88-B177-5A08-1FD4-0DB1228AFA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135379"/>
            <a:ext cx="2004774" cy="437709"/>
          </a:xfrm>
          <a:prstGeom prst="rect">
            <a:avLst/>
          </a:prstGeom>
        </p:spPr>
      </p:pic>
    </p:spTree>
    <p:extLst>
      <p:ext uri="{BB962C8B-B14F-4D97-AF65-F5344CB8AC3E}">
        <p14:creationId xmlns:p14="http://schemas.microsoft.com/office/powerpoint/2010/main" val="3761026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B3EF3D-4CFB-26AA-F5F3-98265463D4D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1DB5011E-84AD-E22C-0F5D-EABFA57801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F95298BA-B28A-703C-F915-F4E8CCB0C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0F65A2F-5C14-5431-60F8-FFB4BF2B4356}"/>
              </a:ext>
            </a:extLst>
          </p:cNvPr>
          <p:cNvSpPr>
            <a:spLocks noGrp="1"/>
          </p:cNvSpPr>
          <p:nvPr>
            <p:ph type="dt" sz="half" idx="10"/>
          </p:nvPr>
        </p:nvSpPr>
        <p:spPr/>
        <p:txBody>
          <a:bodyPr/>
          <a:lstStyle/>
          <a:p>
            <a:fld id="{81B8F32D-D8B6-4B9E-9CBF-DCAC30B7B93D}" type="datetimeFigureOut">
              <a:rPr lang="en-US" smtClean="0"/>
              <a:pPr/>
              <a:t>1/14/2025</a:t>
            </a:fld>
            <a:endParaRPr lang="en-US"/>
          </a:p>
        </p:txBody>
      </p:sp>
      <p:sp>
        <p:nvSpPr>
          <p:cNvPr id="6" name="Fußzeilenplatzhalter 5">
            <a:extLst>
              <a:ext uri="{FF2B5EF4-FFF2-40B4-BE49-F238E27FC236}">
                <a16:creationId xmlns:a16="http://schemas.microsoft.com/office/drawing/2014/main" id="{61C4658A-5AF2-5DEC-5004-EF519DAD4C13}"/>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0AC92AF5-A655-F254-CAD0-B0EC74EE16FD}"/>
              </a:ext>
            </a:extLst>
          </p:cNvPr>
          <p:cNvSpPr>
            <a:spLocks noGrp="1"/>
          </p:cNvSpPr>
          <p:nvPr>
            <p:ph type="sldNum" sz="quarter" idx="12"/>
          </p:nvPr>
        </p:nvSpPr>
        <p:spPr/>
        <p:txBody>
          <a:bodyPr/>
          <a:lstStyle/>
          <a:p>
            <a:fld id="{60553ECD-7F6D-420D-93CA-D8D15EB427AC}" type="slidenum">
              <a:rPr lang="en-US" smtClean="0"/>
              <a:pPr/>
              <a:t>‹Nr.›</a:t>
            </a:fld>
            <a:endParaRPr lang="en-US"/>
          </a:p>
        </p:txBody>
      </p:sp>
      <p:pic>
        <p:nvPicPr>
          <p:cNvPr id="8" name="Grafik 7" descr="Ein Bild, das Text enthält.&#10;&#10;Automatisch generierte Beschreibung">
            <a:extLst>
              <a:ext uri="{FF2B5EF4-FFF2-40B4-BE49-F238E27FC236}">
                <a16:creationId xmlns:a16="http://schemas.microsoft.com/office/drawing/2014/main" id="{36F4DE42-B584-E69B-F851-68CB152790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135379"/>
            <a:ext cx="2004774" cy="437709"/>
          </a:xfrm>
          <a:prstGeom prst="rect">
            <a:avLst/>
          </a:prstGeom>
        </p:spPr>
      </p:pic>
    </p:spTree>
    <p:extLst>
      <p:ext uri="{BB962C8B-B14F-4D97-AF65-F5344CB8AC3E}">
        <p14:creationId xmlns:p14="http://schemas.microsoft.com/office/powerpoint/2010/main" val="1803655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r>
              <a:rPr lang="de-DE"/>
              <a:t>02.06.2023</a:t>
            </a:r>
            <a:endParaRPr lang="de-AT" dirty="0"/>
          </a:p>
        </p:txBody>
      </p:sp>
      <p:sp>
        <p:nvSpPr>
          <p:cNvPr id="5" name="Fußzeilenplatzhalter 4"/>
          <p:cNvSpPr>
            <a:spLocks noGrp="1"/>
          </p:cNvSpPr>
          <p:nvPr>
            <p:ph type="ftr" sz="quarter" idx="11"/>
          </p:nvPr>
        </p:nvSpPr>
        <p:spPr/>
        <p:txBody>
          <a:bodyPr/>
          <a:lstStyle/>
          <a:p>
            <a:r>
              <a:rPr lang="de-AT"/>
              <a:t>CHG Rechtsanwälte</a:t>
            </a:r>
            <a:endParaRPr lang="de-AT" dirty="0"/>
          </a:p>
        </p:txBody>
      </p:sp>
      <p:sp>
        <p:nvSpPr>
          <p:cNvPr id="6" name="Foliennummernplatzhalter 5"/>
          <p:cNvSpPr>
            <a:spLocks noGrp="1"/>
          </p:cNvSpPr>
          <p:nvPr>
            <p:ph type="sldNum" sz="quarter" idx="12"/>
          </p:nvPr>
        </p:nvSpPr>
        <p:spPr/>
        <p:txBody>
          <a:bodyPr/>
          <a:lstStyle/>
          <a:p>
            <a:fld id="{C6D6C7D7-BADB-4973-B55E-9E8756EAF55E}" type="slidenum">
              <a:rPr lang="de-AT" smtClean="0"/>
              <a:t>‹Nr.›</a:t>
            </a:fld>
            <a:endParaRPr lang="de-AT" dirty="0"/>
          </a:p>
        </p:txBody>
      </p:sp>
      <p:pic>
        <p:nvPicPr>
          <p:cNvPr id="7" name="Grafik 6"/>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03030" y="299403"/>
            <a:ext cx="2350770" cy="547370"/>
          </a:xfrm>
          <a:prstGeom prst="rect">
            <a:avLst/>
          </a:prstGeom>
          <a:noFill/>
          <a:ln>
            <a:noFill/>
          </a:ln>
        </p:spPr>
      </p:pic>
      <p:cxnSp>
        <p:nvCxnSpPr>
          <p:cNvPr id="8" name="Gerader Verbinder 7"/>
          <p:cNvCxnSpPr/>
          <p:nvPr userDrawn="1"/>
        </p:nvCxnSpPr>
        <p:spPr>
          <a:xfrm>
            <a:off x="0" y="1122363"/>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74685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A38D54-1EAF-67BF-85E3-A710BCF8D27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2E079242-6298-D37E-5F5F-7AA775A5AE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0C43F424-76C6-761F-99F8-949A43EE46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49D8CD2-52C9-0026-1522-79A5C1303846}"/>
              </a:ext>
            </a:extLst>
          </p:cNvPr>
          <p:cNvSpPr>
            <a:spLocks noGrp="1"/>
          </p:cNvSpPr>
          <p:nvPr>
            <p:ph type="dt" sz="half" idx="10"/>
          </p:nvPr>
        </p:nvSpPr>
        <p:spPr/>
        <p:txBody>
          <a:bodyPr/>
          <a:lstStyle/>
          <a:p>
            <a:fld id="{81B8F32D-D8B6-4B9E-9CBF-DCAC30B7B93D}" type="datetimeFigureOut">
              <a:rPr lang="en-US" smtClean="0"/>
              <a:pPr/>
              <a:t>1/14/2025</a:t>
            </a:fld>
            <a:endParaRPr lang="en-US"/>
          </a:p>
        </p:txBody>
      </p:sp>
      <p:sp>
        <p:nvSpPr>
          <p:cNvPr id="6" name="Fußzeilenplatzhalter 5">
            <a:extLst>
              <a:ext uri="{FF2B5EF4-FFF2-40B4-BE49-F238E27FC236}">
                <a16:creationId xmlns:a16="http://schemas.microsoft.com/office/drawing/2014/main" id="{DCAD0234-F37F-2C40-0694-F59DC61A4941}"/>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3CB2B411-10BE-EBC7-DA19-7C4FA1AF291A}"/>
              </a:ext>
            </a:extLst>
          </p:cNvPr>
          <p:cNvSpPr>
            <a:spLocks noGrp="1"/>
          </p:cNvSpPr>
          <p:nvPr>
            <p:ph type="sldNum" sz="quarter" idx="12"/>
          </p:nvPr>
        </p:nvSpPr>
        <p:spPr/>
        <p:txBody>
          <a:bodyPr/>
          <a:lstStyle/>
          <a:p>
            <a:fld id="{60553ECD-7F6D-420D-93CA-D8D15EB427AC}" type="slidenum">
              <a:rPr lang="en-US" smtClean="0"/>
              <a:pPr/>
              <a:t>‹Nr.›</a:t>
            </a:fld>
            <a:endParaRPr lang="en-US"/>
          </a:p>
        </p:txBody>
      </p:sp>
      <p:pic>
        <p:nvPicPr>
          <p:cNvPr id="8" name="Grafik 7" descr="Ein Bild, das Text enthält.&#10;&#10;Automatisch generierte Beschreibung">
            <a:extLst>
              <a:ext uri="{FF2B5EF4-FFF2-40B4-BE49-F238E27FC236}">
                <a16:creationId xmlns:a16="http://schemas.microsoft.com/office/drawing/2014/main" id="{ACB71B96-5A4A-3406-22F2-2E4941F77D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135379"/>
            <a:ext cx="2004774" cy="437709"/>
          </a:xfrm>
          <a:prstGeom prst="rect">
            <a:avLst/>
          </a:prstGeom>
        </p:spPr>
      </p:pic>
    </p:spTree>
    <p:extLst>
      <p:ext uri="{BB962C8B-B14F-4D97-AF65-F5344CB8AC3E}">
        <p14:creationId xmlns:p14="http://schemas.microsoft.com/office/powerpoint/2010/main" val="3870594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CF5BD-6F7D-7122-7850-9A1ABD4BFFB1}"/>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1078CD5B-A0F2-EEE4-8F75-C9E3488BAF7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394B9B7-4559-2CA2-ADF7-66CD454611B5}"/>
              </a:ext>
            </a:extLst>
          </p:cNvPr>
          <p:cNvSpPr>
            <a:spLocks noGrp="1"/>
          </p:cNvSpPr>
          <p:nvPr>
            <p:ph type="dt" sz="half" idx="10"/>
          </p:nvPr>
        </p:nvSpPr>
        <p:spPr/>
        <p:txBody>
          <a:bodyPr/>
          <a:lstStyle/>
          <a:p>
            <a:fld id="{81B8F32D-D8B6-4B9E-9CBF-DCAC30B7B93D}" type="datetimeFigureOut">
              <a:rPr lang="en-US" smtClean="0"/>
              <a:pPr/>
              <a:t>1/14/2025</a:t>
            </a:fld>
            <a:endParaRPr lang="en-US"/>
          </a:p>
        </p:txBody>
      </p:sp>
      <p:sp>
        <p:nvSpPr>
          <p:cNvPr id="5" name="Fußzeilenplatzhalter 4">
            <a:extLst>
              <a:ext uri="{FF2B5EF4-FFF2-40B4-BE49-F238E27FC236}">
                <a16:creationId xmlns:a16="http://schemas.microsoft.com/office/drawing/2014/main" id="{9113C24F-9914-1E2F-51AD-277FB027CF85}"/>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33B8F544-B304-7D82-114E-125966CEB3EF}"/>
              </a:ext>
            </a:extLst>
          </p:cNvPr>
          <p:cNvSpPr>
            <a:spLocks noGrp="1"/>
          </p:cNvSpPr>
          <p:nvPr>
            <p:ph type="sldNum" sz="quarter" idx="12"/>
          </p:nvPr>
        </p:nvSpPr>
        <p:spPr/>
        <p:txBody>
          <a:bodyPr/>
          <a:lstStyle/>
          <a:p>
            <a:fld id="{60553ECD-7F6D-420D-93CA-D8D15EB427AC}" type="slidenum">
              <a:rPr lang="en-US" smtClean="0"/>
              <a:pPr/>
              <a:t>‹Nr.›</a:t>
            </a:fld>
            <a:endParaRPr lang="en-US"/>
          </a:p>
        </p:txBody>
      </p:sp>
      <p:pic>
        <p:nvPicPr>
          <p:cNvPr id="7" name="Grafik 6" descr="Ein Bild, das Text enthält.&#10;&#10;Automatisch generierte Beschreibung">
            <a:extLst>
              <a:ext uri="{FF2B5EF4-FFF2-40B4-BE49-F238E27FC236}">
                <a16:creationId xmlns:a16="http://schemas.microsoft.com/office/drawing/2014/main" id="{DB4A6FA8-4306-5AFF-E7B7-D4D9B97609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135379"/>
            <a:ext cx="2004774" cy="437709"/>
          </a:xfrm>
          <a:prstGeom prst="rect">
            <a:avLst/>
          </a:prstGeom>
        </p:spPr>
      </p:pic>
    </p:spTree>
    <p:extLst>
      <p:ext uri="{BB962C8B-B14F-4D97-AF65-F5344CB8AC3E}">
        <p14:creationId xmlns:p14="http://schemas.microsoft.com/office/powerpoint/2010/main" val="104416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4A4FE19-3856-2E73-00E9-3C7E8D7B9291}"/>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5CDD0CEF-8DB4-CF50-68D6-AE31A3ACD15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B0DCE29-E1B3-6848-2260-ABBB6473D346}"/>
              </a:ext>
            </a:extLst>
          </p:cNvPr>
          <p:cNvSpPr>
            <a:spLocks noGrp="1"/>
          </p:cNvSpPr>
          <p:nvPr>
            <p:ph type="dt" sz="half" idx="10"/>
          </p:nvPr>
        </p:nvSpPr>
        <p:spPr/>
        <p:txBody>
          <a:bodyPr/>
          <a:lstStyle/>
          <a:p>
            <a:fld id="{81B8F32D-D8B6-4B9E-9CBF-DCAC30B7B93D}" type="datetimeFigureOut">
              <a:rPr lang="en-US" smtClean="0"/>
              <a:pPr/>
              <a:t>1/14/2025</a:t>
            </a:fld>
            <a:endParaRPr lang="en-US"/>
          </a:p>
        </p:txBody>
      </p:sp>
      <p:sp>
        <p:nvSpPr>
          <p:cNvPr id="5" name="Fußzeilenplatzhalter 4">
            <a:extLst>
              <a:ext uri="{FF2B5EF4-FFF2-40B4-BE49-F238E27FC236}">
                <a16:creationId xmlns:a16="http://schemas.microsoft.com/office/drawing/2014/main" id="{CDC853F9-6A72-24E7-F50D-C546817E3410}"/>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E1B78DA7-FB89-26ED-4F2E-E8E49AD1A0AA}"/>
              </a:ext>
            </a:extLst>
          </p:cNvPr>
          <p:cNvSpPr>
            <a:spLocks noGrp="1"/>
          </p:cNvSpPr>
          <p:nvPr>
            <p:ph type="sldNum" sz="quarter" idx="12"/>
          </p:nvPr>
        </p:nvSpPr>
        <p:spPr/>
        <p:txBody>
          <a:bodyPr/>
          <a:lstStyle/>
          <a:p>
            <a:fld id="{60553ECD-7F6D-420D-93CA-D8D15EB427AC}" type="slidenum">
              <a:rPr lang="en-US" smtClean="0"/>
              <a:pPr/>
              <a:t>‹Nr.›</a:t>
            </a:fld>
            <a:endParaRPr lang="en-US"/>
          </a:p>
        </p:txBody>
      </p:sp>
      <p:pic>
        <p:nvPicPr>
          <p:cNvPr id="7" name="Grafik 6" descr="Ein Bild, das Text enthält.&#10;&#10;Automatisch generierte Beschreibung">
            <a:extLst>
              <a:ext uri="{FF2B5EF4-FFF2-40B4-BE49-F238E27FC236}">
                <a16:creationId xmlns:a16="http://schemas.microsoft.com/office/drawing/2014/main" id="{619A3593-F184-C693-A4C2-A071C5928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135379"/>
            <a:ext cx="2004774" cy="437709"/>
          </a:xfrm>
          <a:prstGeom prst="rect">
            <a:avLst/>
          </a:prstGeom>
        </p:spPr>
      </p:pic>
    </p:spTree>
    <p:extLst>
      <p:ext uri="{BB962C8B-B14F-4D97-AF65-F5344CB8AC3E}">
        <p14:creationId xmlns:p14="http://schemas.microsoft.com/office/powerpoint/2010/main" val="3268496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831637" y="164638"/>
            <a:ext cx="9360363" cy="768085"/>
          </a:xfrm>
          <a:prstGeom prst="rect">
            <a:avLst/>
          </a:prstGeom>
        </p:spPr>
        <p:txBody>
          <a:bodyPr anchor="ctr"/>
          <a:lstStyle>
            <a:lvl1pPr marL="0" indent="0" algn="l">
              <a:buNone/>
              <a:defRPr sz="48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831637" y="932723"/>
            <a:ext cx="9360363" cy="384043"/>
          </a:xfrm>
          <a:prstGeom prst="rect">
            <a:avLst/>
          </a:prstGeom>
        </p:spPr>
        <p:txBody>
          <a:bodyPr anchor="ctr"/>
          <a:lstStyle>
            <a:lvl1pPr marL="0" indent="0" algn="l">
              <a:buNone/>
              <a:defRPr sz="1600" b="0" baseline="0">
                <a:solidFill>
                  <a:schemeClr val="accent1"/>
                </a:solidFill>
                <a:latin typeface="+mn-lt"/>
                <a:cs typeface="Arial" pitchFamily="34" charset="0"/>
              </a:defRPr>
            </a:lvl1pPr>
          </a:lstStyle>
          <a:p>
            <a:pPr lvl="0"/>
            <a:r>
              <a:rPr lang="en-US" altLang="ko-KR" dirty="0"/>
              <a:t>Insert the title of your subtitle Here</a:t>
            </a:r>
          </a:p>
        </p:txBody>
      </p:sp>
      <p:pic>
        <p:nvPicPr>
          <p:cNvPr id="2" name="Grafik 1" descr="Ein Bild, das Text enthält.&#10;&#10;Automatisch generierte Beschreibung">
            <a:extLst>
              <a:ext uri="{FF2B5EF4-FFF2-40B4-BE49-F238E27FC236}">
                <a16:creationId xmlns:a16="http://schemas.microsoft.com/office/drawing/2014/main" id="{E980CA30-8F71-90EC-84B2-41AF481C2E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135379"/>
            <a:ext cx="2004774" cy="437709"/>
          </a:xfrm>
          <a:prstGeom prst="rect">
            <a:avLst/>
          </a:prstGeom>
        </p:spPr>
      </p:pic>
    </p:spTree>
    <p:extLst>
      <p:ext uri="{BB962C8B-B14F-4D97-AF65-F5344CB8AC3E}">
        <p14:creationId xmlns:p14="http://schemas.microsoft.com/office/powerpoint/2010/main" val="1493660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de-AT"/>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a:t>02.06.2023</a:t>
            </a:r>
            <a:endParaRPr lang="de-AT" dirty="0"/>
          </a:p>
        </p:txBody>
      </p:sp>
      <p:sp>
        <p:nvSpPr>
          <p:cNvPr id="5" name="Fußzeilenplatzhalter 4"/>
          <p:cNvSpPr>
            <a:spLocks noGrp="1"/>
          </p:cNvSpPr>
          <p:nvPr>
            <p:ph type="ftr" sz="quarter" idx="11"/>
          </p:nvPr>
        </p:nvSpPr>
        <p:spPr/>
        <p:txBody>
          <a:bodyPr/>
          <a:lstStyle/>
          <a:p>
            <a:r>
              <a:rPr lang="de-AT"/>
              <a:t>CHG Rechtsanwälte</a:t>
            </a:r>
            <a:endParaRPr lang="de-AT" dirty="0"/>
          </a:p>
        </p:txBody>
      </p:sp>
      <p:sp>
        <p:nvSpPr>
          <p:cNvPr id="6" name="Foliennummernplatzhalter 5"/>
          <p:cNvSpPr>
            <a:spLocks noGrp="1"/>
          </p:cNvSpPr>
          <p:nvPr>
            <p:ph type="sldNum" sz="quarter" idx="12"/>
          </p:nvPr>
        </p:nvSpPr>
        <p:spPr/>
        <p:txBody>
          <a:bodyPr/>
          <a:lstStyle/>
          <a:p>
            <a:fld id="{C6D6C7D7-BADB-4973-B55E-9E8756EAF55E}" type="slidenum">
              <a:rPr lang="de-AT" smtClean="0"/>
              <a:t>‹Nr.›</a:t>
            </a:fld>
            <a:endParaRPr lang="de-AT" dirty="0"/>
          </a:p>
        </p:txBody>
      </p:sp>
      <p:pic>
        <p:nvPicPr>
          <p:cNvPr id="7" name="Grafik 6"/>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03030" y="299403"/>
            <a:ext cx="2350770" cy="547370"/>
          </a:xfrm>
          <a:prstGeom prst="rect">
            <a:avLst/>
          </a:prstGeom>
          <a:noFill/>
          <a:ln>
            <a:noFill/>
          </a:ln>
        </p:spPr>
      </p:pic>
      <p:cxnSp>
        <p:nvCxnSpPr>
          <p:cNvPr id="8" name="Gerader Verbinder 7"/>
          <p:cNvCxnSpPr/>
          <p:nvPr userDrawn="1"/>
        </p:nvCxnSpPr>
        <p:spPr>
          <a:xfrm>
            <a:off x="0" y="1122363"/>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14991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838200" y="2506662"/>
            <a:ext cx="5181600" cy="38496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6172200" y="2506662"/>
            <a:ext cx="5181600" cy="38496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r>
              <a:rPr lang="de-DE"/>
              <a:t>02.06.2023</a:t>
            </a:r>
            <a:endParaRPr lang="de-AT" dirty="0"/>
          </a:p>
        </p:txBody>
      </p:sp>
      <p:sp>
        <p:nvSpPr>
          <p:cNvPr id="6" name="Fußzeilenplatzhalter 5"/>
          <p:cNvSpPr>
            <a:spLocks noGrp="1"/>
          </p:cNvSpPr>
          <p:nvPr>
            <p:ph type="ftr" sz="quarter" idx="11"/>
          </p:nvPr>
        </p:nvSpPr>
        <p:spPr/>
        <p:txBody>
          <a:bodyPr/>
          <a:lstStyle/>
          <a:p>
            <a:r>
              <a:rPr lang="de-AT"/>
              <a:t>CHG Rechtsanwälte</a:t>
            </a:r>
            <a:endParaRPr lang="de-AT" dirty="0"/>
          </a:p>
        </p:txBody>
      </p:sp>
      <p:sp>
        <p:nvSpPr>
          <p:cNvPr id="7" name="Foliennummernplatzhalter 6"/>
          <p:cNvSpPr>
            <a:spLocks noGrp="1"/>
          </p:cNvSpPr>
          <p:nvPr>
            <p:ph type="sldNum" sz="quarter" idx="12"/>
          </p:nvPr>
        </p:nvSpPr>
        <p:spPr/>
        <p:txBody>
          <a:bodyPr/>
          <a:lstStyle/>
          <a:p>
            <a:fld id="{C6D6C7D7-BADB-4973-B55E-9E8756EAF55E}" type="slidenum">
              <a:rPr lang="de-AT" smtClean="0"/>
              <a:t>‹Nr.›</a:t>
            </a:fld>
            <a:endParaRPr lang="de-AT" dirty="0"/>
          </a:p>
        </p:txBody>
      </p:sp>
      <p:pic>
        <p:nvPicPr>
          <p:cNvPr id="8" name="Grafik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03030" y="299403"/>
            <a:ext cx="2350770" cy="547370"/>
          </a:xfrm>
          <a:prstGeom prst="rect">
            <a:avLst/>
          </a:prstGeom>
          <a:noFill/>
          <a:ln>
            <a:noFill/>
          </a:ln>
        </p:spPr>
      </p:pic>
      <p:cxnSp>
        <p:nvCxnSpPr>
          <p:cNvPr id="9" name="Gerader Verbinder 8"/>
          <p:cNvCxnSpPr/>
          <p:nvPr userDrawn="1"/>
        </p:nvCxnSpPr>
        <p:spPr>
          <a:xfrm>
            <a:off x="0" y="1122363"/>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20520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8200" y="1122363"/>
            <a:ext cx="10515600" cy="1325563"/>
          </a:xfrm>
        </p:spPr>
        <p:txBody>
          <a:bodyPr/>
          <a:lstStyle/>
          <a:p>
            <a:r>
              <a:rPr lang="de-DE"/>
              <a:t>Titelmasterformat durch Klicken bearbeiten</a:t>
            </a:r>
            <a:endParaRPr lang="de-AT"/>
          </a:p>
        </p:txBody>
      </p:sp>
      <p:sp>
        <p:nvSpPr>
          <p:cNvPr id="3" name="Textplatzhalter 2"/>
          <p:cNvSpPr>
            <a:spLocks noGrp="1"/>
          </p:cNvSpPr>
          <p:nvPr>
            <p:ph type="body" idx="1"/>
          </p:nvPr>
        </p:nvSpPr>
        <p:spPr>
          <a:xfrm>
            <a:off x="838200" y="243840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8200" y="3262313"/>
            <a:ext cx="5157787" cy="30940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6170612" y="243840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0612" y="3262313"/>
            <a:ext cx="5183188" cy="30940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r>
              <a:rPr lang="de-DE"/>
              <a:t>02.06.2023</a:t>
            </a:r>
            <a:endParaRPr lang="de-AT" dirty="0"/>
          </a:p>
        </p:txBody>
      </p:sp>
      <p:sp>
        <p:nvSpPr>
          <p:cNvPr id="8" name="Fußzeilenplatzhalter 7"/>
          <p:cNvSpPr>
            <a:spLocks noGrp="1"/>
          </p:cNvSpPr>
          <p:nvPr>
            <p:ph type="ftr" sz="quarter" idx="11"/>
          </p:nvPr>
        </p:nvSpPr>
        <p:spPr/>
        <p:txBody>
          <a:bodyPr/>
          <a:lstStyle/>
          <a:p>
            <a:r>
              <a:rPr lang="de-AT"/>
              <a:t>CHG Rechtsanwälte</a:t>
            </a:r>
            <a:endParaRPr lang="de-AT" dirty="0"/>
          </a:p>
        </p:txBody>
      </p:sp>
      <p:sp>
        <p:nvSpPr>
          <p:cNvPr id="9" name="Foliennummernplatzhalter 8"/>
          <p:cNvSpPr>
            <a:spLocks noGrp="1"/>
          </p:cNvSpPr>
          <p:nvPr>
            <p:ph type="sldNum" sz="quarter" idx="12"/>
          </p:nvPr>
        </p:nvSpPr>
        <p:spPr/>
        <p:txBody>
          <a:bodyPr/>
          <a:lstStyle/>
          <a:p>
            <a:fld id="{C6D6C7D7-BADB-4973-B55E-9E8756EAF55E}" type="slidenum">
              <a:rPr lang="de-AT" smtClean="0"/>
              <a:t>‹Nr.›</a:t>
            </a:fld>
            <a:endParaRPr lang="de-AT" dirty="0"/>
          </a:p>
        </p:txBody>
      </p:sp>
      <p:pic>
        <p:nvPicPr>
          <p:cNvPr id="10" name="Grafik 9"/>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03030" y="299403"/>
            <a:ext cx="2350770" cy="547370"/>
          </a:xfrm>
          <a:prstGeom prst="rect">
            <a:avLst/>
          </a:prstGeom>
          <a:noFill/>
          <a:ln>
            <a:noFill/>
          </a:ln>
        </p:spPr>
      </p:pic>
      <p:cxnSp>
        <p:nvCxnSpPr>
          <p:cNvPr id="11" name="Gerader Verbinder 10"/>
          <p:cNvCxnSpPr/>
          <p:nvPr userDrawn="1"/>
        </p:nvCxnSpPr>
        <p:spPr>
          <a:xfrm>
            <a:off x="0" y="1122363"/>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58012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1122363"/>
            <a:ext cx="10515600" cy="1325563"/>
          </a:xfrm>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r>
              <a:rPr lang="de-DE"/>
              <a:t>02.06.2023</a:t>
            </a:r>
            <a:endParaRPr lang="de-AT" dirty="0"/>
          </a:p>
        </p:txBody>
      </p:sp>
      <p:sp>
        <p:nvSpPr>
          <p:cNvPr id="4" name="Fußzeilenplatzhalter 3"/>
          <p:cNvSpPr>
            <a:spLocks noGrp="1"/>
          </p:cNvSpPr>
          <p:nvPr>
            <p:ph type="ftr" sz="quarter" idx="11"/>
          </p:nvPr>
        </p:nvSpPr>
        <p:spPr/>
        <p:txBody>
          <a:bodyPr/>
          <a:lstStyle/>
          <a:p>
            <a:r>
              <a:rPr lang="de-AT"/>
              <a:t>CHG Rechtsanwälte</a:t>
            </a:r>
            <a:endParaRPr lang="de-AT" dirty="0"/>
          </a:p>
        </p:txBody>
      </p:sp>
      <p:sp>
        <p:nvSpPr>
          <p:cNvPr id="5" name="Foliennummernplatzhalter 4"/>
          <p:cNvSpPr>
            <a:spLocks noGrp="1"/>
          </p:cNvSpPr>
          <p:nvPr>
            <p:ph type="sldNum" sz="quarter" idx="12"/>
          </p:nvPr>
        </p:nvSpPr>
        <p:spPr/>
        <p:txBody>
          <a:bodyPr/>
          <a:lstStyle/>
          <a:p>
            <a:fld id="{C6D6C7D7-BADB-4973-B55E-9E8756EAF55E}" type="slidenum">
              <a:rPr lang="de-AT" smtClean="0"/>
              <a:t>‹Nr.›</a:t>
            </a:fld>
            <a:endParaRPr lang="de-AT" dirty="0"/>
          </a:p>
        </p:txBody>
      </p:sp>
      <p:pic>
        <p:nvPicPr>
          <p:cNvPr id="6" name="Grafik 5"/>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03030" y="299403"/>
            <a:ext cx="2350770" cy="547370"/>
          </a:xfrm>
          <a:prstGeom prst="rect">
            <a:avLst/>
          </a:prstGeom>
          <a:noFill/>
          <a:ln>
            <a:noFill/>
          </a:ln>
        </p:spPr>
      </p:pic>
      <p:cxnSp>
        <p:nvCxnSpPr>
          <p:cNvPr id="7" name="Gerader Verbinder 6"/>
          <p:cNvCxnSpPr/>
          <p:nvPr userDrawn="1"/>
        </p:nvCxnSpPr>
        <p:spPr>
          <a:xfrm>
            <a:off x="0" y="1122363"/>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66153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02.06.2023</a:t>
            </a:r>
            <a:endParaRPr lang="de-AT" dirty="0"/>
          </a:p>
        </p:txBody>
      </p:sp>
      <p:sp>
        <p:nvSpPr>
          <p:cNvPr id="3" name="Fußzeilenplatzhalter 2"/>
          <p:cNvSpPr>
            <a:spLocks noGrp="1"/>
          </p:cNvSpPr>
          <p:nvPr>
            <p:ph type="ftr" sz="quarter" idx="11"/>
          </p:nvPr>
        </p:nvSpPr>
        <p:spPr/>
        <p:txBody>
          <a:bodyPr/>
          <a:lstStyle/>
          <a:p>
            <a:r>
              <a:rPr lang="de-AT"/>
              <a:t>CHG Rechtsanwälte</a:t>
            </a:r>
            <a:endParaRPr lang="de-AT" dirty="0"/>
          </a:p>
        </p:txBody>
      </p:sp>
      <p:sp>
        <p:nvSpPr>
          <p:cNvPr id="4" name="Foliennummernplatzhalter 3"/>
          <p:cNvSpPr>
            <a:spLocks noGrp="1"/>
          </p:cNvSpPr>
          <p:nvPr>
            <p:ph type="sldNum" sz="quarter" idx="12"/>
          </p:nvPr>
        </p:nvSpPr>
        <p:spPr/>
        <p:txBody>
          <a:bodyPr/>
          <a:lstStyle/>
          <a:p>
            <a:fld id="{C6D6C7D7-BADB-4973-B55E-9E8756EAF55E}" type="slidenum">
              <a:rPr lang="de-AT" smtClean="0"/>
              <a:t>‹Nr.›</a:t>
            </a:fld>
            <a:endParaRPr lang="de-AT" dirty="0"/>
          </a:p>
        </p:txBody>
      </p:sp>
      <p:pic>
        <p:nvPicPr>
          <p:cNvPr id="5" name="Grafik 4"/>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03030" y="299403"/>
            <a:ext cx="2350770" cy="547370"/>
          </a:xfrm>
          <a:prstGeom prst="rect">
            <a:avLst/>
          </a:prstGeom>
          <a:noFill/>
          <a:ln>
            <a:noFill/>
          </a:ln>
        </p:spPr>
      </p:pic>
      <p:cxnSp>
        <p:nvCxnSpPr>
          <p:cNvPr id="6" name="Gerader Verbinder 5"/>
          <p:cNvCxnSpPr/>
          <p:nvPr userDrawn="1"/>
        </p:nvCxnSpPr>
        <p:spPr>
          <a:xfrm>
            <a:off x="0" y="1122363"/>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72489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8200" y="1122363"/>
            <a:ext cx="3932237" cy="1600200"/>
          </a:xfrm>
        </p:spPr>
        <p:txBody>
          <a:bodyPr anchor="b"/>
          <a:lstStyle>
            <a:lvl1pPr>
              <a:defRPr sz="3200"/>
            </a:lvl1pPr>
          </a:lstStyle>
          <a:p>
            <a:r>
              <a:rPr lang="de-DE" dirty="0"/>
              <a:t>Titelmasterformat durch Klicken bearbeiten</a:t>
            </a:r>
            <a:endParaRPr lang="de-AT" dirty="0"/>
          </a:p>
        </p:txBody>
      </p:sp>
      <p:sp>
        <p:nvSpPr>
          <p:cNvPr id="3" name="Inhaltsplatzhalter 2"/>
          <p:cNvSpPr>
            <a:spLocks noGrp="1"/>
          </p:cNvSpPr>
          <p:nvPr>
            <p:ph idx="1"/>
          </p:nvPr>
        </p:nvSpPr>
        <p:spPr>
          <a:xfrm>
            <a:off x="5181600" y="1652588"/>
            <a:ext cx="6172200" cy="46462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Textplatzhalter 3"/>
          <p:cNvSpPr>
            <a:spLocks noGrp="1"/>
          </p:cNvSpPr>
          <p:nvPr>
            <p:ph type="body" sz="half" idx="2"/>
          </p:nvPr>
        </p:nvSpPr>
        <p:spPr>
          <a:xfrm>
            <a:off x="838200" y="2722563"/>
            <a:ext cx="3932237" cy="3633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Datumsplatzhalter 4"/>
          <p:cNvSpPr>
            <a:spLocks noGrp="1"/>
          </p:cNvSpPr>
          <p:nvPr>
            <p:ph type="dt" sz="half" idx="10"/>
          </p:nvPr>
        </p:nvSpPr>
        <p:spPr/>
        <p:txBody>
          <a:bodyPr/>
          <a:lstStyle/>
          <a:p>
            <a:r>
              <a:rPr lang="de-DE"/>
              <a:t>02.06.2023</a:t>
            </a:r>
            <a:endParaRPr lang="de-AT" dirty="0"/>
          </a:p>
        </p:txBody>
      </p:sp>
      <p:sp>
        <p:nvSpPr>
          <p:cNvPr id="6" name="Fußzeilenplatzhalter 5"/>
          <p:cNvSpPr>
            <a:spLocks noGrp="1"/>
          </p:cNvSpPr>
          <p:nvPr>
            <p:ph type="ftr" sz="quarter" idx="11"/>
          </p:nvPr>
        </p:nvSpPr>
        <p:spPr/>
        <p:txBody>
          <a:bodyPr/>
          <a:lstStyle/>
          <a:p>
            <a:r>
              <a:rPr lang="de-AT"/>
              <a:t>CHG Rechtsanwälte</a:t>
            </a:r>
            <a:endParaRPr lang="de-AT" dirty="0"/>
          </a:p>
        </p:txBody>
      </p:sp>
      <p:sp>
        <p:nvSpPr>
          <p:cNvPr id="7" name="Foliennummernplatzhalter 6"/>
          <p:cNvSpPr>
            <a:spLocks noGrp="1"/>
          </p:cNvSpPr>
          <p:nvPr>
            <p:ph type="sldNum" sz="quarter" idx="12"/>
          </p:nvPr>
        </p:nvSpPr>
        <p:spPr/>
        <p:txBody>
          <a:bodyPr/>
          <a:lstStyle/>
          <a:p>
            <a:fld id="{C6D6C7D7-BADB-4973-B55E-9E8756EAF55E}" type="slidenum">
              <a:rPr lang="de-AT" smtClean="0"/>
              <a:t>‹Nr.›</a:t>
            </a:fld>
            <a:endParaRPr lang="de-AT" dirty="0"/>
          </a:p>
        </p:txBody>
      </p:sp>
      <p:pic>
        <p:nvPicPr>
          <p:cNvPr id="8" name="Grafik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03030" y="299403"/>
            <a:ext cx="2350770" cy="547370"/>
          </a:xfrm>
          <a:prstGeom prst="rect">
            <a:avLst/>
          </a:prstGeom>
          <a:noFill/>
          <a:ln>
            <a:noFill/>
          </a:ln>
        </p:spPr>
      </p:pic>
      <p:cxnSp>
        <p:nvCxnSpPr>
          <p:cNvPr id="9" name="Gerader Verbinder 8"/>
          <p:cNvCxnSpPr/>
          <p:nvPr userDrawn="1"/>
        </p:nvCxnSpPr>
        <p:spPr>
          <a:xfrm>
            <a:off x="0" y="1122363"/>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30987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8200" y="1122363"/>
            <a:ext cx="3932237" cy="1600200"/>
          </a:xfrm>
        </p:spPr>
        <p:txBody>
          <a:bodyPr anchor="b"/>
          <a:lstStyle>
            <a:lvl1pPr>
              <a:defRPr sz="3200"/>
            </a:lvl1pPr>
          </a:lstStyle>
          <a:p>
            <a:r>
              <a:rPr lang="de-DE"/>
              <a:t>Titelmasterformat durch Klicken bearbeiten</a:t>
            </a:r>
            <a:endParaRPr lang="de-AT"/>
          </a:p>
        </p:txBody>
      </p:sp>
      <p:sp>
        <p:nvSpPr>
          <p:cNvPr id="3" name="Bildplatzhalter 2"/>
          <p:cNvSpPr>
            <a:spLocks noGrp="1"/>
          </p:cNvSpPr>
          <p:nvPr>
            <p:ph type="pic" idx="1"/>
          </p:nvPr>
        </p:nvSpPr>
        <p:spPr>
          <a:xfrm>
            <a:off x="5181600" y="1652589"/>
            <a:ext cx="6172200" cy="45394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dirty="0"/>
          </a:p>
        </p:txBody>
      </p:sp>
      <p:sp>
        <p:nvSpPr>
          <p:cNvPr id="4" name="Textplatzhalter 3"/>
          <p:cNvSpPr>
            <a:spLocks noGrp="1"/>
          </p:cNvSpPr>
          <p:nvPr>
            <p:ph type="body" sz="half" idx="2"/>
          </p:nvPr>
        </p:nvSpPr>
        <p:spPr>
          <a:xfrm>
            <a:off x="838200" y="2722563"/>
            <a:ext cx="3932237" cy="35502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02.06.2023</a:t>
            </a:r>
            <a:endParaRPr lang="de-AT" dirty="0"/>
          </a:p>
        </p:txBody>
      </p:sp>
      <p:sp>
        <p:nvSpPr>
          <p:cNvPr id="6" name="Fußzeilenplatzhalter 5"/>
          <p:cNvSpPr>
            <a:spLocks noGrp="1"/>
          </p:cNvSpPr>
          <p:nvPr>
            <p:ph type="ftr" sz="quarter" idx="11"/>
          </p:nvPr>
        </p:nvSpPr>
        <p:spPr/>
        <p:txBody>
          <a:bodyPr/>
          <a:lstStyle/>
          <a:p>
            <a:r>
              <a:rPr lang="de-AT"/>
              <a:t>CHG Rechtsanwälte</a:t>
            </a:r>
            <a:endParaRPr lang="de-AT" dirty="0"/>
          </a:p>
        </p:txBody>
      </p:sp>
      <p:sp>
        <p:nvSpPr>
          <p:cNvPr id="7" name="Foliennummernplatzhalter 6"/>
          <p:cNvSpPr>
            <a:spLocks noGrp="1"/>
          </p:cNvSpPr>
          <p:nvPr>
            <p:ph type="sldNum" sz="quarter" idx="12"/>
          </p:nvPr>
        </p:nvSpPr>
        <p:spPr/>
        <p:txBody>
          <a:bodyPr/>
          <a:lstStyle/>
          <a:p>
            <a:fld id="{C6D6C7D7-BADB-4973-B55E-9E8756EAF55E}" type="slidenum">
              <a:rPr lang="de-AT" smtClean="0"/>
              <a:t>‹Nr.›</a:t>
            </a:fld>
            <a:endParaRPr lang="de-AT" dirty="0"/>
          </a:p>
        </p:txBody>
      </p:sp>
      <p:pic>
        <p:nvPicPr>
          <p:cNvPr id="8" name="Grafik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03030" y="299403"/>
            <a:ext cx="2350770" cy="547370"/>
          </a:xfrm>
          <a:prstGeom prst="rect">
            <a:avLst/>
          </a:prstGeom>
          <a:noFill/>
          <a:ln>
            <a:noFill/>
          </a:ln>
        </p:spPr>
      </p:pic>
      <p:cxnSp>
        <p:nvCxnSpPr>
          <p:cNvPr id="9" name="Gerader Verbinder 8"/>
          <p:cNvCxnSpPr/>
          <p:nvPr userDrawn="1"/>
        </p:nvCxnSpPr>
        <p:spPr>
          <a:xfrm>
            <a:off x="0" y="1122363"/>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47126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1162843"/>
            <a:ext cx="10515600" cy="1325563"/>
          </a:xfrm>
          <a:prstGeom prst="rect">
            <a:avLst/>
          </a:prstGeom>
        </p:spPr>
        <p:txBody>
          <a:bodyPr vert="horz" lIns="91440" tIns="45720" rIns="91440" bIns="45720" rtlCol="0" anchor="ctr">
            <a:norm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838200" y="2528885"/>
            <a:ext cx="10515600" cy="3725611"/>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02.06.2023</a:t>
            </a:r>
            <a:endParaRPr lang="de-AT" dirty="0"/>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AT"/>
              <a:t>CHG Rechtsanwälte</a:t>
            </a:r>
            <a:endParaRPr lang="de-AT" dirty="0"/>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6C7D7-BADB-4973-B55E-9E8756EAF55E}" type="slidenum">
              <a:rPr lang="de-AT" smtClean="0"/>
              <a:t>‹Nr.›</a:t>
            </a:fld>
            <a:endParaRPr lang="de-AT" dirty="0"/>
          </a:p>
        </p:txBody>
      </p:sp>
      <p:pic>
        <p:nvPicPr>
          <p:cNvPr id="7" name="Grafik 6"/>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003030" y="299403"/>
            <a:ext cx="2350770" cy="547370"/>
          </a:xfrm>
          <a:prstGeom prst="rect">
            <a:avLst/>
          </a:prstGeom>
          <a:noFill/>
          <a:ln>
            <a:noFill/>
          </a:ln>
        </p:spPr>
      </p:pic>
      <p:cxnSp>
        <p:nvCxnSpPr>
          <p:cNvPr id="8" name="Gerader Verbinder 7"/>
          <p:cNvCxnSpPr/>
          <p:nvPr userDrawn="1"/>
        </p:nvCxnSpPr>
        <p:spPr>
          <a:xfrm>
            <a:off x="0" y="1122363"/>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247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E76D18F-E31C-C811-1CC3-EAA4523177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817EBFDE-4030-AC3B-21CF-C01559588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40F1FFE-58B0-2A3E-5CF9-B62E83848E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8F32D-D8B6-4B9E-9CBF-DCAC30B7B93D}" type="datetimeFigureOut">
              <a:rPr lang="en-US" smtClean="0"/>
              <a:pPr/>
              <a:t>1/14/2025</a:t>
            </a:fld>
            <a:endParaRPr lang="en-US"/>
          </a:p>
        </p:txBody>
      </p:sp>
      <p:sp>
        <p:nvSpPr>
          <p:cNvPr id="5" name="Fußzeilenplatzhalter 4">
            <a:extLst>
              <a:ext uri="{FF2B5EF4-FFF2-40B4-BE49-F238E27FC236}">
                <a16:creationId xmlns:a16="http://schemas.microsoft.com/office/drawing/2014/main" id="{BB3D024E-F3DA-403F-A407-C148EF7244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a:extLst>
              <a:ext uri="{FF2B5EF4-FFF2-40B4-BE49-F238E27FC236}">
                <a16:creationId xmlns:a16="http://schemas.microsoft.com/office/drawing/2014/main" id="{C601478B-FE86-F596-5B06-6A1ACC6463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53ECD-7F6D-420D-93CA-D8D15EB427AC}" type="slidenum">
              <a:rPr lang="en-US" smtClean="0"/>
              <a:pPr/>
              <a:t>‹Nr.›</a:t>
            </a:fld>
            <a:endParaRPr lang="en-US"/>
          </a:p>
        </p:txBody>
      </p:sp>
    </p:spTree>
    <p:extLst>
      <p:ext uri="{BB962C8B-B14F-4D97-AF65-F5344CB8AC3E}">
        <p14:creationId xmlns:p14="http://schemas.microsoft.com/office/powerpoint/2010/main" val="2310855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top.tirol/component/acym/archive/330-eine-enteignung-ein-autobeben-ein-weihnachtswunder-eine-zuversicht-eine-investorin-und-ein-timing?userid=16271-qCBzBMV1Kk3e38&amp;tmpl=component"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4636" y="2472267"/>
            <a:ext cx="11367436" cy="1714722"/>
          </a:xfrm>
        </p:spPr>
        <p:txBody>
          <a:bodyPr>
            <a:noAutofit/>
          </a:bodyPr>
          <a:lstStyle/>
          <a:p>
            <a:r>
              <a:rPr lang="de-DE" sz="3600" b="1" dirty="0"/>
              <a:t>Ausgewählte raumordnungs- und wohnungseigentumsrechtliche Widerstände in der Praxis</a:t>
            </a:r>
            <a:br>
              <a:rPr lang="de-DE" sz="3600" b="1" dirty="0"/>
            </a:br>
            <a:br>
              <a:rPr lang="de-DE" sz="3600" b="1" dirty="0"/>
            </a:br>
            <a:r>
              <a:rPr lang="de-DE" sz="3600" b="1" dirty="0"/>
              <a:t>Wohnungsnotstand und aktuelle politische Lösungsansätze</a:t>
            </a:r>
            <a:endParaRPr lang="de-AT" sz="2800" b="1" dirty="0"/>
          </a:p>
        </p:txBody>
      </p:sp>
      <p:sp>
        <p:nvSpPr>
          <p:cNvPr id="3" name="Untertitel 2"/>
          <p:cNvSpPr>
            <a:spLocks noGrp="1"/>
          </p:cNvSpPr>
          <p:nvPr>
            <p:ph type="subTitle" idx="1"/>
          </p:nvPr>
        </p:nvSpPr>
        <p:spPr>
          <a:xfrm>
            <a:off x="1524000" y="4720974"/>
            <a:ext cx="9144000" cy="1999139"/>
          </a:xfrm>
        </p:spPr>
        <p:txBody>
          <a:bodyPr>
            <a:normAutofit/>
          </a:bodyPr>
          <a:lstStyle/>
          <a:p>
            <a:endParaRPr lang="de-AT" dirty="0"/>
          </a:p>
          <a:p>
            <a:r>
              <a:rPr lang="de-AT" sz="2300" dirty="0"/>
              <a:t>5. Immobilienstammtisch</a:t>
            </a:r>
          </a:p>
          <a:p>
            <a:r>
              <a:rPr lang="de-AT" sz="2300" dirty="0"/>
              <a:t>16.01.2025</a:t>
            </a:r>
          </a:p>
        </p:txBody>
      </p:sp>
      <p:sp>
        <p:nvSpPr>
          <p:cNvPr id="5" name="Datumsplatzhalter 4"/>
          <p:cNvSpPr>
            <a:spLocks noGrp="1"/>
          </p:cNvSpPr>
          <p:nvPr>
            <p:ph type="dt" sz="half" idx="10"/>
          </p:nvPr>
        </p:nvSpPr>
        <p:spPr/>
        <p:txBody>
          <a:bodyPr/>
          <a:lstStyle/>
          <a:p>
            <a:r>
              <a:rPr lang="de-DE" dirty="0"/>
              <a:t>Jänner 2025</a:t>
            </a:r>
            <a:endParaRPr lang="de-AT" dirty="0"/>
          </a:p>
        </p:txBody>
      </p:sp>
      <p:sp>
        <p:nvSpPr>
          <p:cNvPr id="6" name="Fußzeilenplatzhalter 5"/>
          <p:cNvSpPr>
            <a:spLocks noGrp="1"/>
          </p:cNvSpPr>
          <p:nvPr>
            <p:ph type="ftr" sz="quarter" idx="11"/>
          </p:nvPr>
        </p:nvSpPr>
        <p:spPr/>
        <p:txBody>
          <a:bodyPr/>
          <a:lstStyle/>
          <a:p>
            <a:r>
              <a:rPr lang="de-AT" dirty="0"/>
              <a:t>CHG Rechtsanwälte</a:t>
            </a:r>
          </a:p>
        </p:txBody>
      </p:sp>
      <p:sp>
        <p:nvSpPr>
          <p:cNvPr id="7" name="Foliennummernplatzhalter 6"/>
          <p:cNvSpPr>
            <a:spLocks noGrp="1"/>
          </p:cNvSpPr>
          <p:nvPr>
            <p:ph type="sldNum" sz="quarter" idx="12"/>
          </p:nvPr>
        </p:nvSpPr>
        <p:spPr/>
        <p:txBody>
          <a:bodyPr/>
          <a:lstStyle/>
          <a:p>
            <a:fld id="{C6D6C7D7-BADB-4973-B55E-9E8756EAF55E}" type="slidenum">
              <a:rPr lang="de-AT" smtClean="0"/>
              <a:t>1</a:t>
            </a:fld>
            <a:endParaRPr lang="de-AT" dirty="0"/>
          </a:p>
        </p:txBody>
      </p:sp>
    </p:spTree>
    <p:extLst>
      <p:ext uri="{BB962C8B-B14F-4D97-AF65-F5344CB8AC3E}">
        <p14:creationId xmlns:p14="http://schemas.microsoft.com/office/powerpoint/2010/main" val="416163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2818C-4009-A47B-6718-61782EFA4BEA}"/>
            </a:ext>
          </a:extLst>
        </p:cNvPr>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6EAECDDA-A79C-26E5-99F8-F075A70A3A32}"/>
              </a:ext>
            </a:extLst>
          </p:cNvPr>
          <p:cNvSpPr>
            <a:spLocks noGrp="1"/>
          </p:cNvSpPr>
          <p:nvPr>
            <p:ph type="ftr" sz="quarter" idx="11"/>
          </p:nvPr>
        </p:nvSpPr>
        <p:spPr/>
        <p:txBody>
          <a:bodyPr/>
          <a:lstStyle/>
          <a:p>
            <a:r>
              <a:rPr lang="de-AT" dirty="0"/>
              <a:t>CHG Rechtsanwälte</a:t>
            </a:r>
          </a:p>
        </p:txBody>
      </p:sp>
      <p:sp>
        <p:nvSpPr>
          <p:cNvPr id="4" name="Foliennummernplatzhalter 3">
            <a:extLst>
              <a:ext uri="{FF2B5EF4-FFF2-40B4-BE49-F238E27FC236}">
                <a16:creationId xmlns:a16="http://schemas.microsoft.com/office/drawing/2014/main" id="{450301D7-982A-282B-BAD9-88E328FD0E26}"/>
              </a:ext>
            </a:extLst>
          </p:cNvPr>
          <p:cNvSpPr>
            <a:spLocks noGrp="1"/>
          </p:cNvSpPr>
          <p:nvPr>
            <p:ph type="sldNum" sz="quarter" idx="12"/>
          </p:nvPr>
        </p:nvSpPr>
        <p:spPr/>
        <p:txBody>
          <a:bodyPr/>
          <a:lstStyle/>
          <a:p>
            <a:fld id="{C6D6C7D7-BADB-4973-B55E-9E8756EAF55E}" type="slidenum">
              <a:rPr lang="de-AT" smtClean="0"/>
              <a:t>10</a:t>
            </a:fld>
            <a:endParaRPr lang="de-AT" dirty="0"/>
          </a:p>
        </p:txBody>
      </p:sp>
      <p:sp>
        <p:nvSpPr>
          <p:cNvPr id="5" name="TextBox 4">
            <a:extLst>
              <a:ext uri="{FF2B5EF4-FFF2-40B4-BE49-F238E27FC236}">
                <a16:creationId xmlns:a16="http://schemas.microsoft.com/office/drawing/2014/main" id="{97467EC9-4DA6-5CF6-0D24-66A4E0C259F0}"/>
              </a:ext>
            </a:extLst>
          </p:cNvPr>
          <p:cNvSpPr txBox="1"/>
          <p:nvPr/>
        </p:nvSpPr>
        <p:spPr>
          <a:xfrm>
            <a:off x="838198" y="1474861"/>
            <a:ext cx="10515602" cy="575607"/>
          </a:xfrm>
          <a:prstGeom prst="rect">
            <a:avLst/>
          </a:prstGeom>
        </p:spPr>
        <p:txBody>
          <a:bodyPr wrap="square" lIns="0" tIns="0" rIns="0" bIns="0" rtlCol="0" anchor="t">
            <a:spAutoFit/>
          </a:bodyPr>
          <a:lstStyle/>
          <a:p>
            <a:pPr>
              <a:lnSpc>
                <a:spcPts val="5120"/>
              </a:lnSpc>
            </a:pPr>
            <a:r>
              <a:rPr lang="en-US" sz="3200" dirty="0" err="1">
                <a:solidFill>
                  <a:srgbClr val="C00000"/>
                </a:solidFill>
                <a:latin typeface="Verdana Pro" panose="020B0604030504040204" pitchFamily="34" charset="0"/>
                <a:ea typeface="Verdana" panose="020B0604030504040204" pitchFamily="34" charset="0"/>
              </a:rPr>
              <a:t>Judikatur</a:t>
            </a:r>
            <a:endParaRPr lang="en-US" sz="3200" dirty="0">
              <a:solidFill>
                <a:srgbClr val="C00000"/>
              </a:solidFill>
              <a:latin typeface="Verdana Pro" panose="020B0604030504040204" pitchFamily="34" charset="0"/>
              <a:ea typeface="Verdana" panose="020B0604030504040204" pitchFamily="34" charset="0"/>
            </a:endParaRPr>
          </a:p>
        </p:txBody>
      </p:sp>
      <p:sp>
        <p:nvSpPr>
          <p:cNvPr id="6" name="Inhaltsplatzhalter 2">
            <a:extLst>
              <a:ext uri="{FF2B5EF4-FFF2-40B4-BE49-F238E27FC236}">
                <a16:creationId xmlns:a16="http://schemas.microsoft.com/office/drawing/2014/main" id="{BCDAC83A-AE23-76AE-D438-D69E9E9CCC79}"/>
              </a:ext>
            </a:extLst>
          </p:cNvPr>
          <p:cNvSpPr txBox="1">
            <a:spLocks/>
          </p:cNvSpPr>
          <p:nvPr/>
        </p:nvSpPr>
        <p:spPr>
          <a:xfrm>
            <a:off x="990600" y="2659189"/>
            <a:ext cx="10947400" cy="7698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de-DE" sz="1800" dirty="0"/>
              <a:t>Kernaussage: Von einem anderen Wohnsitz als von einem </a:t>
            </a:r>
            <a:r>
              <a:rPr lang="de-DE" sz="1800" dirty="0">
                <a:solidFill>
                  <a:srgbClr val="C00000"/>
                </a:solidFill>
              </a:rPr>
              <a:t>Freizeitwohnsitz</a:t>
            </a:r>
            <a:r>
              <a:rPr lang="de-DE" sz="1800" dirty="0"/>
              <a:t> kann nicht gesprochen werden, wenn kein </a:t>
            </a:r>
            <a:r>
              <a:rPr lang="de-DE" sz="1800" b="1" dirty="0"/>
              <a:t>deutliches Übergewicht </a:t>
            </a:r>
            <a:r>
              <a:rPr lang="de-DE" sz="1800" dirty="0"/>
              <a:t>hinsichtlich der </a:t>
            </a:r>
            <a:r>
              <a:rPr lang="de-DE" sz="1800" dirty="0">
                <a:solidFill>
                  <a:srgbClr val="C00000"/>
                </a:solidFill>
              </a:rPr>
              <a:t>beruflichen</a:t>
            </a:r>
            <a:r>
              <a:rPr lang="de-DE" sz="1800" dirty="0"/>
              <a:t> </a:t>
            </a:r>
            <a:r>
              <a:rPr lang="de-DE" sz="1800" b="1" dirty="0">
                <a:solidFill>
                  <a:srgbClr val="C00000"/>
                </a:solidFill>
              </a:rPr>
              <a:t>und</a:t>
            </a:r>
            <a:r>
              <a:rPr lang="de-DE" sz="1800" dirty="0"/>
              <a:t> </a:t>
            </a:r>
            <a:r>
              <a:rPr lang="de-DE" sz="1800" dirty="0">
                <a:solidFill>
                  <a:srgbClr val="C00000"/>
                </a:solidFill>
              </a:rPr>
              <a:t>familiären</a:t>
            </a:r>
            <a:r>
              <a:rPr lang="de-DE" sz="1800" dirty="0"/>
              <a:t> </a:t>
            </a:r>
            <a:r>
              <a:rPr lang="de-DE" sz="1800" dirty="0">
                <a:solidFill>
                  <a:srgbClr val="C00000"/>
                </a:solidFill>
              </a:rPr>
              <a:t>Lebensbeziehungen</a:t>
            </a:r>
            <a:r>
              <a:rPr lang="de-DE" sz="1800" dirty="0"/>
              <a:t> feststellbar ist </a:t>
            </a:r>
          </a:p>
          <a:p>
            <a:pPr marL="0" indent="0" algn="just">
              <a:lnSpc>
                <a:spcPct val="100000"/>
              </a:lnSpc>
              <a:buNone/>
            </a:pPr>
            <a:endParaRPr lang="de-DE" sz="1800" dirty="0"/>
          </a:p>
          <a:p>
            <a:pPr marL="0" indent="0" algn="just">
              <a:lnSpc>
                <a:spcPct val="100000"/>
              </a:lnSpc>
              <a:buNone/>
            </a:pPr>
            <a:endParaRPr lang="de-DE" sz="1800" dirty="0"/>
          </a:p>
          <a:p>
            <a:pPr marL="0" indent="0" algn="just">
              <a:lnSpc>
                <a:spcPct val="100000"/>
              </a:lnSpc>
              <a:buNone/>
            </a:pPr>
            <a:endParaRPr lang="de-DE" sz="1800" dirty="0"/>
          </a:p>
          <a:p>
            <a:pPr marL="0" indent="0" algn="just">
              <a:lnSpc>
                <a:spcPct val="100000"/>
              </a:lnSpc>
              <a:buNone/>
            </a:pPr>
            <a:endParaRPr lang="de-DE" sz="1800" dirty="0"/>
          </a:p>
        </p:txBody>
      </p:sp>
      <p:sp>
        <p:nvSpPr>
          <p:cNvPr id="7" name="Textfeld 6">
            <a:extLst>
              <a:ext uri="{FF2B5EF4-FFF2-40B4-BE49-F238E27FC236}">
                <a16:creationId xmlns:a16="http://schemas.microsoft.com/office/drawing/2014/main" id="{E6694B19-DFA4-441F-E303-D84D433A7E44}"/>
              </a:ext>
            </a:extLst>
          </p:cNvPr>
          <p:cNvSpPr txBox="1"/>
          <p:nvPr/>
        </p:nvSpPr>
        <p:spPr>
          <a:xfrm>
            <a:off x="1039527" y="3676851"/>
            <a:ext cx="6660684" cy="2062103"/>
          </a:xfrm>
          <a:prstGeom prst="rect">
            <a:avLst/>
          </a:prstGeom>
          <a:noFill/>
        </p:spPr>
        <p:txBody>
          <a:bodyPr wrap="square" rtlCol="0">
            <a:spAutoFit/>
          </a:bodyPr>
          <a:lstStyle/>
          <a:p>
            <a:pPr marL="0" indent="0" algn="just">
              <a:lnSpc>
                <a:spcPct val="100000"/>
              </a:lnSpc>
              <a:buNone/>
            </a:pPr>
            <a:r>
              <a:rPr lang="de-DE" sz="1600" dirty="0">
                <a:solidFill>
                  <a:srgbClr val="C00000"/>
                </a:solidFill>
              </a:rPr>
              <a:t>Beurteilungskriterien</a:t>
            </a:r>
            <a:r>
              <a:rPr lang="de-DE" sz="1600" dirty="0"/>
              <a:t> der Rechtsprechung vor allem:</a:t>
            </a:r>
          </a:p>
          <a:p>
            <a:pPr marL="0" indent="0" algn="just">
              <a:lnSpc>
                <a:spcPct val="100000"/>
              </a:lnSpc>
              <a:buNone/>
            </a:pPr>
            <a:endParaRPr lang="de-DE" sz="1600" dirty="0"/>
          </a:p>
          <a:p>
            <a:pPr marL="285750" indent="-285750" algn="just">
              <a:buFontTx/>
              <a:buChar char="-"/>
            </a:pPr>
            <a:r>
              <a:rPr lang="de-DE" sz="1600" dirty="0"/>
              <a:t>Aufenthaltsdauer</a:t>
            </a:r>
          </a:p>
          <a:p>
            <a:pPr marL="285750" indent="-285750" algn="just">
              <a:buFontTx/>
              <a:buChar char="-"/>
            </a:pPr>
            <a:r>
              <a:rPr lang="de-DE" sz="1600" dirty="0">
                <a:solidFill>
                  <a:srgbClr val="C00000"/>
                </a:solidFill>
              </a:rPr>
              <a:t>Lage</a:t>
            </a:r>
            <a:r>
              <a:rPr lang="de-DE" sz="1600" dirty="0"/>
              <a:t> des Arbeitsplatzes/der Ausbildungsstätte</a:t>
            </a:r>
          </a:p>
          <a:p>
            <a:pPr marL="285750" indent="-285750" algn="just">
              <a:buFontTx/>
              <a:buChar char="-"/>
            </a:pPr>
            <a:r>
              <a:rPr lang="de-DE" sz="1600" dirty="0"/>
              <a:t>Wohnsitz/Arbeitsort/Ausbildungsort der übrigen </a:t>
            </a:r>
            <a:r>
              <a:rPr lang="de-DE" sz="1600" dirty="0">
                <a:solidFill>
                  <a:srgbClr val="C00000"/>
                </a:solidFill>
              </a:rPr>
              <a:t>Familienangehörigen</a:t>
            </a:r>
          </a:p>
          <a:p>
            <a:pPr marL="285750" indent="-285750" algn="just">
              <a:buFontTx/>
              <a:buChar char="-"/>
            </a:pPr>
            <a:r>
              <a:rPr lang="de-DE" sz="1600" dirty="0">
                <a:solidFill>
                  <a:srgbClr val="C00000"/>
                </a:solidFill>
              </a:rPr>
              <a:t>Funktionen</a:t>
            </a:r>
            <a:r>
              <a:rPr lang="de-DE" sz="1600" dirty="0"/>
              <a:t> in öffentlichen/privaten Körperschaften</a:t>
            </a:r>
          </a:p>
          <a:p>
            <a:pPr marL="285750" indent="-285750" algn="just">
              <a:buFontTx/>
              <a:buChar char="-"/>
            </a:pPr>
            <a:r>
              <a:rPr lang="de-DE" sz="1600" dirty="0"/>
              <a:t>Aufenthalt während </a:t>
            </a:r>
            <a:r>
              <a:rPr lang="de-DE" sz="1600" dirty="0">
                <a:solidFill>
                  <a:srgbClr val="C00000"/>
                </a:solidFill>
              </a:rPr>
              <a:t>COVID-19</a:t>
            </a:r>
          </a:p>
          <a:p>
            <a:endParaRPr lang="de-AT" sz="1600" dirty="0"/>
          </a:p>
        </p:txBody>
      </p:sp>
      <p:sp>
        <p:nvSpPr>
          <p:cNvPr id="8" name="Textfeld 7">
            <a:extLst>
              <a:ext uri="{FF2B5EF4-FFF2-40B4-BE49-F238E27FC236}">
                <a16:creationId xmlns:a16="http://schemas.microsoft.com/office/drawing/2014/main" id="{1D1E9030-673F-7BE6-F985-5E546E9FBCCF}"/>
              </a:ext>
            </a:extLst>
          </p:cNvPr>
          <p:cNvSpPr txBox="1"/>
          <p:nvPr/>
        </p:nvSpPr>
        <p:spPr>
          <a:xfrm>
            <a:off x="8020516" y="4230955"/>
            <a:ext cx="4831883" cy="1323439"/>
          </a:xfrm>
          <a:prstGeom prst="rect">
            <a:avLst/>
          </a:prstGeom>
          <a:noFill/>
        </p:spPr>
        <p:txBody>
          <a:bodyPr wrap="square" rtlCol="0">
            <a:spAutoFit/>
          </a:bodyPr>
          <a:lstStyle/>
          <a:p>
            <a:pPr marL="285750" indent="-285750" algn="just">
              <a:lnSpc>
                <a:spcPct val="100000"/>
              </a:lnSpc>
              <a:buFontTx/>
              <a:buChar char="-"/>
            </a:pPr>
            <a:r>
              <a:rPr lang="de-DE" sz="1600" dirty="0"/>
              <a:t>Anmeldung von </a:t>
            </a:r>
            <a:r>
              <a:rPr lang="de-DE" sz="1600" dirty="0">
                <a:solidFill>
                  <a:srgbClr val="C00000"/>
                </a:solidFill>
              </a:rPr>
              <a:t>KFZ</a:t>
            </a:r>
            <a:r>
              <a:rPr lang="de-DE" sz="1600" dirty="0"/>
              <a:t> in Österreich</a:t>
            </a:r>
          </a:p>
          <a:p>
            <a:pPr marL="285750" indent="-285750" algn="just">
              <a:lnSpc>
                <a:spcPct val="100000"/>
              </a:lnSpc>
              <a:buFontTx/>
              <a:buChar char="-"/>
            </a:pPr>
            <a:r>
              <a:rPr lang="de-DE" sz="1600" dirty="0">
                <a:solidFill>
                  <a:srgbClr val="C00000"/>
                </a:solidFill>
              </a:rPr>
              <a:t>Gewerbeberechtigungen</a:t>
            </a:r>
            <a:r>
              <a:rPr lang="de-DE" sz="1600" dirty="0"/>
              <a:t> in Österreich</a:t>
            </a:r>
          </a:p>
          <a:p>
            <a:pPr marL="285750" indent="-285750" algn="just">
              <a:lnSpc>
                <a:spcPct val="100000"/>
              </a:lnSpc>
              <a:buFontTx/>
              <a:buChar char="-"/>
            </a:pPr>
            <a:r>
              <a:rPr lang="de-DE" sz="1600" dirty="0"/>
              <a:t>Melderegister</a:t>
            </a:r>
          </a:p>
          <a:p>
            <a:pPr marL="285750" indent="-285750" algn="just">
              <a:lnSpc>
                <a:spcPct val="100000"/>
              </a:lnSpc>
              <a:buFontTx/>
              <a:buChar char="-"/>
            </a:pPr>
            <a:r>
              <a:rPr lang="de-DE" sz="1600" dirty="0"/>
              <a:t>Sozialversicherungs- und Steuerpflicht</a:t>
            </a:r>
          </a:p>
          <a:p>
            <a:pPr marL="285750" indent="-285750" algn="just">
              <a:lnSpc>
                <a:spcPct val="100000"/>
              </a:lnSpc>
              <a:buFontTx/>
              <a:buChar char="-"/>
            </a:pPr>
            <a:r>
              <a:rPr lang="de-AT" sz="1600" dirty="0"/>
              <a:t>Verwendung/Wechsel von Handys</a:t>
            </a:r>
            <a:endParaRPr lang="de-DE" sz="1600" dirty="0"/>
          </a:p>
        </p:txBody>
      </p:sp>
      <p:sp>
        <p:nvSpPr>
          <p:cNvPr id="9" name="Datumsplatzhalter 4">
            <a:extLst>
              <a:ext uri="{FF2B5EF4-FFF2-40B4-BE49-F238E27FC236}">
                <a16:creationId xmlns:a16="http://schemas.microsoft.com/office/drawing/2014/main" id="{1B927720-4BD9-B8BF-D4F1-5CB016FCA091}"/>
              </a:ext>
            </a:extLst>
          </p:cNvPr>
          <p:cNvSpPr>
            <a:spLocks noGrp="1"/>
          </p:cNvSpPr>
          <p:nvPr>
            <p:ph type="dt" sz="half" idx="10"/>
          </p:nvPr>
        </p:nvSpPr>
        <p:spPr>
          <a:xfrm>
            <a:off x="838200" y="6356350"/>
            <a:ext cx="2743200" cy="365125"/>
          </a:xfrm>
        </p:spPr>
        <p:txBody>
          <a:bodyPr/>
          <a:lstStyle/>
          <a:p>
            <a:r>
              <a:rPr lang="de-DE" dirty="0"/>
              <a:t>Jänner 2025</a:t>
            </a:r>
            <a:endParaRPr lang="de-AT" dirty="0"/>
          </a:p>
        </p:txBody>
      </p:sp>
      <p:sp>
        <p:nvSpPr>
          <p:cNvPr id="2" name="Inhaltsplatzhalter 2">
            <a:extLst>
              <a:ext uri="{FF2B5EF4-FFF2-40B4-BE49-F238E27FC236}">
                <a16:creationId xmlns:a16="http://schemas.microsoft.com/office/drawing/2014/main" id="{78A00676-7C0F-6968-73D5-D1067CF91263}"/>
              </a:ext>
            </a:extLst>
          </p:cNvPr>
          <p:cNvSpPr txBox="1">
            <a:spLocks/>
          </p:cNvSpPr>
          <p:nvPr/>
        </p:nvSpPr>
        <p:spPr>
          <a:xfrm>
            <a:off x="750142" y="5738954"/>
            <a:ext cx="10947400" cy="7698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de-DE" sz="1800" dirty="0"/>
              <a:t>Fazit: Kein Freizeitwohnsitz nur bei Vorliegen eines </a:t>
            </a:r>
            <a:r>
              <a:rPr lang="de-DE" sz="1800" dirty="0">
                <a:solidFill>
                  <a:srgbClr val="C00000"/>
                </a:solidFill>
              </a:rPr>
              <a:t>Hauptwohnsitzes</a:t>
            </a:r>
            <a:r>
              <a:rPr lang="de-DE" sz="1800" dirty="0"/>
              <a:t>?</a:t>
            </a:r>
          </a:p>
        </p:txBody>
      </p:sp>
    </p:spTree>
    <p:extLst>
      <p:ext uri="{BB962C8B-B14F-4D97-AF65-F5344CB8AC3E}">
        <p14:creationId xmlns:p14="http://schemas.microsoft.com/office/powerpoint/2010/main" val="152413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939B3DD8-837B-0C9C-E56E-4E3272626ABD}"/>
              </a:ext>
            </a:extLst>
          </p:cNvPr>
          <p:cNvSpPr>
            <a:spLocks noGrp="1"/>
          </p:cNvSpPr>
          <p:nvPr>
            <p:ph type="ftr" sz="quarter" idx="11"/>
          </p:nvPr>
        </p:nvSpPr>
        <p:spPr/>
        <p:txBody>
          <a:bodyPr/>
          <a:lstStyle/>
          <a:p>
            <a:r>
              <a:rPr lang="de-AT"/>
              <a:t>CHG Rechtsanwälte</a:t>
            </a:r>
            <a:endParaRPr lang="de-AT" dirty="0"/>
          </a:p>
        </p:txBody>
      </p:sp>
      <p:sp>
        <p:nvSpPr>
          <p:cNvPr id="4" name="Foliennummernplatzhalter 3">
            <a:extLst>
              <a:ext uri="{FF2B5EF4-FFF2-40B4-BE49-F238E27FC236}">
                <a16:creationId xmlns:a16="http://schemas.microsoft.com/office/drawing/2014/main" id="{FA748DD2-8A42-2FF4-85E6-47BB33F99311}"/>
              </a:ext>
            </a:extLst>
          </p:cNvPr>
          <p:cNvSpPr>
            <a:spLocks noGrp="1"/>
          </p:cNvSpPr>
          <p:nvPr>
            <p:ph type="sldNum" sz="quarter" idx="12"/>
          </p:nvPr>
        </p:nvSpPr>
        <p:spPr/>
        <p:txBody>
          <a:bodyPr/>
          <a:lstStyle/>
          <a:p>
            <a:fld id="{C6D6C7D7-BADB-4973-B55E-9E8756EAF55E}" type="slidenum">
              <a:rPr lang="de-AT" smtClean="0"/>
              <a:t>11</a:t>
            </a:fld>
            <a:endParaRPr lang="de-AT" dirty="0"/>
          </a:p>
        </p:txBody>
      </p:sp>
      <p:sp>
        <p:nvSpPr>
          <p:cNvPr id="5" name="TextBox 4">
            <a:extLst>
              <a:ext uri="{FF2B5EF4-FFF2-40B4-BE49-F238E27FC236}">
                <a16:creationId xmlns:a16="http://schemas.microsoft.com/office/drawing/2014/main" id="{5D6B213C-68BD-6A6C-6C63-15810D21AAA9}"/>
              </a:ext>
            </a:extLst>
          </p:cNvPr>
          <p:cNvSpPr txBox="1"/>
          <p:nvPr/>
        </p:nvSpPr>
        <p:spPr>
          <a:xfrm>
            <a:off x="838198" y="1474861"/>
            <a:ext cx="10515602" cy="575607"/>
          </a:xfrm>
          <a:prstGeom prst="rect">
            <a:avLst/>
          </a:prstGeom>
        </p:spPr>
        <p:txBody>
          <a:bodyPr wrap="square" lIns="0" tIns="0" rIns="0" bIns="0" rtlCol="0" anchor="t">
            <a:spAutoFit/>
          </a:bodyPr>
          <a:lstStyle/>
          <a:p>
            <a:pPr>
              <a:lnSpc>
                <a:spcPts val="5120"/>
              </a:lnSpc>
            </a:pPr>
            <a:r>
              <a:rPr lang="en-US" sz="3200" dirty="0" err="1">
                <a:solidFill>
                  <a:srgbClr val="C00000"/>
                </a:solidFill>
                <a:latin typeface="Verdana Pro" panose="020B0604030504040204" pitchFamily="34" charset="0"/>
                <a:ea typeface="Verdana" panose="020B0604030504040204" pitchFamily="34" charset="0"/>
              </a:rPr>
              <a:t>Folgen</a:t>
            </a:r>
            <a:r>
              <a:rPr lang="en-US" sz="3200" dirty="0">
                <a:solidFill>
                  <a:srgbClr val="C00000"/>
                </a:solidFill>
                <a:latin typeface="Verdana Pro" panose="020B0604030504040204" pitchFamily="34" charset="0"/>
                <a:ea typeface="Verdana" panose="020B0604030504040204" pitchFamily="34" charset="0"/>
              </a:rPr>
              <a:t> </a:t>
            </a:r>
            <a:r>
              <a:rPr lang="en-US" sz="3200" dirty="0" err="1">
                <a:solidFill>
                  <a:srgbClr val="C00000"/>
                </a:solidFill>
                <a:latin typeface="Verdana Pro" panose="020B0604030504040204" pitchFamily="34" charset="0"/>
                <a:ea typeface="Verdana" panose="020B0604030504040204" pitchFamily="34" charset="0"/>
              </a:rPr>
              <a:t>bei</a:t>
            </a:r>
            <a:r>
              <a:rPr lang="en-US" sz="3200" dirty="0">
                <a:solidFill>
                  <a:srgbClr val="C00000"/>
                </a:solidFill>
                <a:latin typeface="Verdana Pro" panose="020B0604030504040204" pitchFamily="34" charset="0"/>
                <a:ea typeface="Verdana" panose="020B0604030504040204" pitchFamily="34" charset="0"/>
              </a:rPr>
              <a:t> </a:t>
            </a:r>
            <a:r>
              <a:rPr lang="en-US" sz="3200" dirty="0" err="1">
                <a:solidFill>
                  <a:srgbClr val="C00000"/>
                </a:solidFill>
                <a:latin typeface="Verdana Pro" panose="020B0604030504040204" pitchFamily="34" charset="0"/>
                <a:ea typeface="Verdana" panose="020B0604030504040204" pitchFamily="34" charset="0"/>
              </a:rPr>
              <a:t>Gesetzesverstößen</a:t>
            </a:r>
            <a:endParaRPr lang="en-US" sz="3200" dirty="0">
              <a:solidFill>
                <a:srgbClr val="C00000"/>
              </a:solidFill>
              <a:latin typeface="Verdana Pro" panose="020B0604030504040204" pitchFamily="34" charset="0"/>
              <a:ea typeface="Verdana" panose="020B0604030504040204" pitchFamily="34" charset="0"/>
            </a:endParaRPr>
          </a:p>
        </p:txBody>
      </p:sp>
      <p:sp>
        <p:nvSpPr>
          <p:cNvPr id="6" name="Inhaltsplatzhalter 2">
            <a:extLst>
              <a:ext uri="{FF2B5EF4-FFF2-40B4-BE49-F238E27FC236}">
                <a16:creationId xmlns:a16="http://schemas.microsoft.com/office/drawing/2014/main" id="{DE2B2784-CEE1-5740-E3F0-1F893216BF21}"/>
              </a:ext>
            </a:extLst>
          </p:cNvPr>
          <p:cNvSpPr txBox="1">
            <a:spLocks/>
          </p:cNvSpPr>
          <p:nvPr/>
        </p:nvSpPr>
        <p:spPr>
          <a:xfrm>
            <a:off x="990600" y="2659189"/>
            <a:ext cx="10947400" cy="37256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 typeface="Symbol" panose="05050102010706020507" pitchFamily="18" charset="2"/>
              <a:buChar char="-"/>
            </a:pPr>
            <a:r>
              <a:rPr lang="de-DE" sz="2000" b="1" dirty="0"/>
              <a:t>Rechtswidrige Nutzung/Überlassung </a:t>
            </a:r>
            <a:r>
              <a:rPr lang="de-DE" sz="2000" dirty="0"/>
              <a:t>–</a:t>
            </a:r>
            <a:r>
              <a:rPr lang="de-DE" sz="2000" b="1" dirty="0"/>
              <a:t> </a:t>
            </a:r>
            <a:r>
              <a:rPr lang="de-DE" sz="2000" dirty="0"/>
              <a:t>Geldstrafe bis zu EUR 40.000,00 (§ 13a TROG)</a:t>
            </a:r>
            <a:br>
              <a:rPr lang="de-DE" sz="2000" dirty="0"/>
            </a:br>
            <a:r>
              <a:rPr lang="de-DE" sz="2000" dirty="0">
                <a:solidFill>
                  <a:srgbClr val="C00000"/>
                </a:solidFill>
              </a:rPr>
              <a:t>[Erhöhung auf </a:t>
            </a:r>
            <a:r>
              <a:rPr lang="de-DE" sz="2000" b="1" dirty="0">
                <a:solidFill>
                  <a:srgbClr val="C00000"/>
                </a:solidFill>
              </a:rPr>
              <a:t>EUR 80.000,00 </a:t>
            </a:r>
            <a:r>
              <a:rPr lang="de-DE" sz="2000" dirty="0">
                <a:solidFill>
                  <a:srgbClr val="C00000"/>
                </a:solidFill>
              </a:rPr>
              <a:t>in Begutachtung – wird voraussichtlich im Frühjahr beschlossen]</a:t>
            </a:r>
          </a:p>
          <a:p>
            <a:pPr algn="just">
              <a:lnSpc>
                <a:spcPct val="100000"/>
              </a:lnSpc>
              <a:buFont typeface="Symbol" panose="05050102010706020507" pitchFamily="18" charset="2"/>
              <a:buChar char="-"/>
            </a:pPr>
            <a:r>
              <a:rPr lang="de-DE" sz="2000" dirty="0"/>
              <a:t>Gemeinde hat </a:t>
            </a:r>
            <a:r>
              <a:rPr lang="de-DE" sz="2000" b="1" dirty="0"/>
              <a:t>Überwachungsrechte</a:t>
            </a:r>
            <a:r>
              <a:rPr lang="de-DE" sz="2000" dirty="0"/>
              <a:t> (Auskünfte der Versorgungs- oder Entsorgungsunternehmen sowie der Postbediensteten) (§ 13 Abs 11 TROG)</a:t>
            </a:r>
          </a:p>
          <a:p>
            <a:pPr algn="just">
              <a:lnSpc>
                <a:spcPct val="100000"/>
              </a:lnSpc>
              <a:buFont typeface="Symbol" panose="05050102010706020507" pitchFamily="18" charset="2"/>
              <a:buChar char="-"/>
            </a:pPr>
            <a:r>
              <a:rPr lang="de-DE" sz="2000" b="1" dirty="0"/>
              <a:t>Benützungsverbot</a:t>
            </a:r>
            <a:r>
              <a:rPr lang="de-DE" sz="2000" dirty="0"/>
              <a:t> (§ 46 Abs 6 </a:t>
            </a:r>
            <a:r>
              <a:rPr lang="de-DE" sz="2000" dirty="0" err="1"/>
              <a:t>lit</a:t>
            </a:r>
            <a:r>
              <a:rPr lang="de-DE" sz="2000" dirty="0"/>
              <a:t> g TBO 2018)</a:t>
            </a:r>
          </a:p>
          <a:p>
            <a:pPr algn="just">
              <a:lnSpc>
                <a:spcPct val="100000"/>
              </a:lnSpc>
              <a:buFont typeface="Symbol" panose="05050102010706020507" pitchFamily="18" charset="2"/>
              <a:buChar char="-"/>
            </a:pPr>
            <a:r>
              <a:rPr lang="de-DE" sz="2000" b="1" dirty="0"/>
              <a:t>Zwangsversteigerung in Vorbehaltsgemeinden </a:t>
            </a:r>
            <a:r>
              <a:rPr lang="de-DE" sz="2000" dirty="0"/>
              <a:t>(§ 14a Abs 3 und 4 TGVG)</a:t>
            </a:r>
          </a:p>
          <a:p>
            <a:pPr algn="just">
              <a:lnSpc>
                <a:spcPct val="100000"/>
              </a:lnSpc>
              <a:buFont typeface="Symbol" panose="05050102010706020507" pitchFamily="18" charset="2"/>
              <a:buChar char="-"/>
            </a:pPr>
            <a:endParaRPr lang="de-AT" sz="2000" dirty="0"/>
          </a:p>
        </p:txBody>
      </p:sp>
      <p:sp>
        <p:nvSpPr>
          <p:cNvPr id="2" name="Datumsplatzhalter 4">
            <a:extLst>
              <a:ext uri="{FF2B5EF4-FFF2-40B4-BE49-F238E27FC236}">
                <a16:creationId xmlns:a16="http://schemas.microsoft.com/office/drawing/2014/main" id="{1E3EDFEA-A120-D14A-FB80-3D097553A9D2}"/>
              </a:ext>
            </a:extLst>
          </p:cNvPr>
          <p:cNvSpPr>
            <a:spLocks noGrp="1"/>
          </p:cNvSpPr>
          <p:nvPr>
            <p:ph type="dt" sz="half" idx="10"/>
          </p:nvPr>
        </p:nvSpPr>
        <p:spPr>
          <a:xfrm>
            <a:off x="838200" y="6356350"/>
            <a:ext cx="2743200" cy="365125"/>
          </a:xfrm>
        </p:spPr>
        <p:txBody>
          <a:bodyPr/>
          <a:lstStyle/>
          <a:p>
            <a:r>
              <a:rPr lang="de-DE" dirty="0"/>
              <a:t>Jänner 2025</a:t>
            </a:r>
            <a:endParaRPr lang="de-AT" dirty="0"/>
          </a:p>
        </p:txBody>
      </p:sp>
    </p:spTree>
    <p:extLst>
      <p:ext uri="{BB962C8B-B14F-4D97-AF65-F5344CB8AC3E}">
        <p14:creationId xmlns:p14="http://schemas.microsoft.com/office/powerpoint/2010/main" val="270410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2">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fik 6" descr="Ein Bild, das Bautechnik, Maßstabsmodell, Baustelle, Im Haus enthält.&#10;&#10;Automatisch generierte Beschreibung">
            <a:extLst>
              <a:ext uri="{FF2B5EF4-FFF2-40B4-BE49-F238E27FC236}">
                <a16:creationId xmlns:a16="http://schemas.microsoft.com/office/drawing/2014/main" id="{4A40C300-9EA5-E74E-6624-60E579FAEA1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1" b="15708"/>
          <a:stretch/>
        </p:blipFill>
        <p:spPr>
          <a:xfrm>
            <a:off x="20" y="10"/>
            <a:ext cx="12188931" cy="6857990"/>
          </a:xfrm>
          <a:prstGeom prst="rect">
            <a:avLst/>
          </a:prstGeom>
        </p:spPr>
      </p:pic>
      <p:sp>
        <p:nvSpPr>
          <p:cNvPr id="2" name="Titel 1">
            <a:extLst>
              <a:ext uri="{FF2B5EF4-FFF2-40B4-BE49-F238E27FC236}">
                <a16:creationId xmlns:a16="http://schemas.microsoft.com/office/drawing/2014/main" id="{2869F602-64F6-0D97-1DC0-B952B59388E8}"/>
              </a:ext>
            </a:extLst>
          </p:cNvPr>
          <p:cNvSpPr>
            <a:spLocks noGrp="1"/>
          </p:cNvSpPr>
          <p:nvPr>
            <p:ph type="ctrTitle"/>
          </p:nvPr>
        </p:nvSpPr>
        <p:spPr>
          <a:xfrm>
            <a:off x="1527048" y="1124712"/>
            <a:ext cx="9144000" cy="3063240"/>
          </a:xfrm>
        </p:spPr>
        <p:txBody>
          <a:bodyPr vert="horz" lIns="91440" tIns="45720" rIns="91440" bIns="45720" rtlCol="0">
            <a:normAutofit/>
          </a:bodyPr>
          <a:lstStyle/>
          <a:p>
            <a:r>
              <a:rPr lang="en-US" sz="6600" kern="1200" dirty="0" err="1">
                <a:solidFill>
                  <a:schemeClr val="bg1"/>
                </a:solidFill>
                <a:latin typeface="+mj-lt"/>
                <a:ea typeface="+mj-ea"/>
                <a:cs typeface="+mj-cs"/>
              </a:rPr>
              <a:t>Baulandmobilisierung</a:t>
            </a:r>
            <a:r>
              <a:rPr lang="en-US" sz="6600" kern="1200" dirty="0">
                <a:solidFill>
                  <a:schemeClr val="bg1"/>
                </a:solidFill>
                <a:latin typeface="+mj-lt"/>
                <a:ea typeface="+mj-ea"/>
                <a:cs typeface="+mj-cs"/>
              </a:rPr>
              <a:t> </a:t>
            </a:r>
            <a:r>
              <a:rPr lang="en-US" sz="6600" kern="1200" dirty="0" err="1">
                <a:solidFill>
                  <a:schemeClr val="bg1"/>
                </a:solidFill>
                <a:latin typeface="+mj-lt"/>
                <a:ea typeface="+mj-ea"/>
                <a:cs typeface="+mj-cs"/>
              </a:rPr>
              <a:t>durch</a:t>
            </a:r>
            <a:r>
              <a:rPr lang="en-US" sz="6600" kern="1200" dirty="0">
                <a:solidFill>
                  <a:schemeClr val="bg1"/>
                </a:solidFill>
                <a:latin typeface="+mj-lt"/>
                <a:ea typeface="+mj-ea"/>
                <a:cs typeface="+mj-cs"/>
              </a:rPr>
              <a:t> </a:t>
            </a:r>
            <a:r>
              <a:rPr lang="en-US" sz="6600" kern="1200" dirty="0" err="1">
                <a:solidFill>
                  <a:schemeClr val="bg1"/>
                </a:solidFill>
                <a:latin typeface="+mj-lt"/>
                <a:ea typeface="+mj-ea"/>
                <a:cs typeface="+mj-cs"/>
              </a:rPr>
              <a:t>Raumordnungsverträge</a:t>
            </a:r>
            <a:endParaRPr lang="en-US" sz="6600" kern="1200" dirty="0">
              <a:solidFill>
                <a:schemeClr val="bg1"/>
              </a:solidFill>
              <a:latin typeface="+mj-lt"/>
              <a:ea typeface="+mj-ea"/>
              <a:cs typeface="+mj-cs"/>
            </a:endParaRPr>
          </a:p>
        </p:txBody>
      </p:sp>
      <p:sp>
        <p:nvSpPr>
          <p:cNvPr id="51"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sketchy line">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alpha val="75000"/>
            </a:srgbClr>
          </a:solidFill>
          <a:ln w="4127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66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5633F-D4F5-E1AE-9F81-A922A17C2DF7}"/>
            </a:ext>
          </a:extLst>
        </p:cNvPr>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E9E3B9F-3529-7939-B82A-2792138E02E3}"/>
              </a:ext>
            </a:extLst>
          </p:cNvPr>
          <p:cNvSpPr>
            <a:spLocks noGrp="1"/>
          </p:cNvSpPr>
          <p:nvPr>
            <p:ph type="ftr" sz="quarter" idx="11"/>
          </p:nvPr>
        </p:nvSpPr>
        <p:spPr/>
        <p:txBody>
          <a:bodyPr/>
          <a:lstStyle/>
          <a:p>
            <a:r>
              <a:rPr lang="de-AT"/>
              <a:t>CHG Rechtsanwälte</a:t>
            </a:r>
            <a:endParaRPr lang="de-AT" dirty="0"/>
          </a:p>
        </p:txBody>
      </p:sp>
      <p:sp>
        <p:nvSpPr>
          <p:cNvPr id="4" name="Foliennummernplatzhalter 3">
            <a:extLst>
              <a:ext uri="{FF2B5EF4-FFF2-40B4-BE49-F238E27FC236}">
                <a16:creationId xmlns:a16="http://schemas.microsoft.com/office/drawing/2014/main" id="{6E63F607-9EC5-2BDD-9623-E3725BB431AC}"/>
              </a:ext>
            </a:extLst>
          </p:cNvPr>
          <p:cNvSpPr>
            <a:spLocks noGrp="1"/>
          </p:cNvSpPr>
          <p:nvPr>
            <p:ph type="sldNum" sz="quarter" idx="12"/>
          </p:nvPr>
        </p:nvSpPr>
        <p:spPr/>
        <p:txBody>
          <a:bodyPr/>
          <a:lstStyle/>
          <a:p>
            <a:fld id="{C6D6C7D7-BADB-4973-B55E-9E8756EAF55E}" type="slidenum">
              <a:rPr lang="de-AT" smtClean="0"/>
              <a:t>13</a:t>
            </a:fld>
            <a:endParaRPr lang="de-AT" dirty="0"/>
          </a:p>
        </p:txBody>
      </p:sp>
      <p:sp>
        <p:nvSpPr>
          <p:cNvPr id="5" name="TextBox 4">
            <a:extLst>
              <a:ext uri="{FF2B5EF4-FFF2-40B4-BE49-F238E27FC236}">
                <a16:creationId xmlns:a16="http://schemas.microsoft.com/office/drawing/2014/main" id="{2776F09D-EA9B-32C1-CEB3-BD086F18BEE2}"/>
              </a:ext>
            </a:extLst>
          </p:cNvPr>
          <p:cNvSpPr txBox="1"/>
          <p:nvPr/>
        </p:nvSpPr>
        <p:spPr>
          <a:xfrm>
            <a:off x="838198" y="1474861"/>
            <a:ext cx="10515602" cy="575607"/>
          </a:xfrm>
          <a:prstGeom prst="rect">
            <a:avLst/>
          </a:prstGeom>
        </p:spPr>
        <p:txBody>
          <a:bodyPr wrap="square" lIns="0" tIns="0" rIns="0" bIns="0" rtlCol="0" anchor="t">
            <a:spAutoFit/>
          </a:bodyPr>
          <a:lstStyle/>
          <a:p>
            <a:pPr>
              <a:lnSpc>
                <a:spcPts val="5120"/>
              </a:lnSpc>
            </a:pPr>
            <a:r>
              <a:rPr lang="en-US" sz="3200" dirty="0">
                <a:solidFill>
                  <a:srgbClr val="C00000"/>
                </a:solidFill>
                <a:latin typeface="Verdana Pro" panose="020B0604030504040204" pitchFamily="34" charset="0"/>
                <a:ea typeface="Verdana" panose="020B0604030504040204" pitchFamily="34" charset="0"/>
              </a:rPr>
              <a:t>(All)Macht der Gemeinden?</a:t>
            </a:r>
          </a:p>
        </p:txBody>
      </p:sp>
      <p:sp>
        <p:nvSpPr>
          <p:cNvPr id="6" name="Inhaltsplatzhalter 2">
            <a:extLst>
              <a:ext uri="{FF2B5EF4-FFF2-40B4-BE49-F238E27FC236}">
                <a16:creationId xmlns:a16="http://schemas.microsoft.com/office/drawing/2014/main" id="{D181572E-AA20-4887-B7EC-ECAA0685C053}"/>
              </a:ext>
            </a:extLst>
          </p:cNvPr>
          <p:cNvSpPr txBox="1">
            <a:spLocks/>
          </p:cNvSpPr>
          <p:nvPr/>
        </p:nvSpPr>
        <p:spPr>
          <a:xfrm>
            <a:off x="990600" y="2659189"/>
            <a:ext cx="10947400" cy="3725611"/>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de-DE" sz="2000" dirty="0">
                <a:solidFill>
                  <a:srgbClr val="C00000"/>
                </a:solidFill>
              </a:rPr>
              <a:t>Raumordnungsverträge</a:t>
            </a:r>
            <a:endParaRPr lang="de-DE" sz="1600" dirty="0">
              <a:solidFill>
                <a:srgbClr val="C00000"/>
              </a:solidFill>
            </a:endParaRPr>
          </a:p>
          <a:p>
            <a:pPr marL="0" indent="0" algn="just">
              <a:lnSpc>
                <a:spcPct val="100000"/>
              </a:lnSpc>
              <a:buNone/>
            </a:pPr>
            <a:r>
              <a:rPr lang="de-AT" sz="1600" dirty="0"/>
              <a:t>Verfassungsgerichtshof: Eine </a:t>
            </a:r>
            <a:r>
              <a:rPr lang="de-AT" sz="1600" dirty="0">
                <a:solidFill>
                  <a:srgbClr val="C00000"/>
                </a:solidFill>
              </a:rPr>
              <a:t>zwingende</a:t>
            </a:r>
            <a:r>
              <a:rPr lang="de-AT" sz="1600" dirty="0"/>
              <a:t> (gesetzliche) der Umwidmung und privatrechtlichen Verträgen der Gemeinde („obligatorische Vertragsraumordnung“) ist verfassungswidrig (sogenanntes </a:t>
            </a:r>
            <a:r>
              <a:rPr lang="de-AT" sz="1600" dirty="0">
                <a:solidFill>
                  <a:srgbClr val="C00000"/>
                </a:solidFill>
              </a:rPr>
              <a:t>Koppelungsverbot</a:t>
            </a:r>
            <a:r>
              <a:rPr lang="de-AT" sz="1600" dirty="0"/>
              <a:t>)	</a:t>
            </a:r>
          </a:p>
          <a:p>
            <a:pPr marL="0" indent="0" algn="just">
              <a:lnSpc>
                <a:spcPct val="100000"/>
              </a:lnSpc>
              <a:buNone/>
            </a:pPr>
            <a:r>
              <a:rPr lang="de-AT" sz="1200" dirty="0"/>
              <a:t>(VfGH 13.10.1999, V 29/99, G 77/99 zum Salzburger Raumordnungsrecht)</a:t>
            </a:r>
          </a:p>
          <a:p>
            <a:pPr marL="0" indent="0" algn="just">
              <a:lnSpc>
                <a:spcPct val="100000"/>
              </a:lnSpc>
              <a:buNone/>
            </a:pPr>
            <a:endParaRPr lang="de-DE" sz="1600" dirty="0"/>
          </a:p>
          <a:p>
            <a:pPr marL="0" indent="0" algn="just">
              <a:lnSpc>
                <a:spcPct val="100000"/>
              </a:lnSpc>
              <a:buNone/>
            </a:pPr>
            <a:r>
              <a:rPr lang="de-DE" sz="1600" dirty="0"/>
              <a:t>Neue Bestimmungen </a:t>
            </a:r>
            <a:r>
              <a:rPr lang="de-DE" sz="1600" dirty="0">
                <a:solidFill>
                  <a:srgbClr val="C00000"/>
                </a:solidFill>
              </a:rPr>
              <a:t>TROG</a:t>
            </a:r>
          </a:p>
          <a:p>
            <a:pPr marL="0" indent="0" algn="just">
              <a:lnSpc>
                <a:spcPct val="100000"/>
              </a:lnSpc>
              <a:buNone/>
            </a:pPr>
            <a:r>
              <a:rPr lang="de-AT" sz="1600" dirty="0">
                <a:effectLst/>
                <a:ea typeface="Calibri" panose="020F0502020204030204" pitchFamily="34" charset="0"/>
                <a:cs typeface="Times New Roman" panose="02020603050405020304" pitchFamily="18" charset="0"/>
              </a:rPr>
              <a:t>Der Katalog der zulässigen Inhalte von Raumordnungsverträgen soll deutlich ausgeweitet werden, und zwar sowohl hinsichtlich der Pflichten des Grundeigentümers als auch der möglichen Kontroll- und Sanktionsmöglichkeiten der Gemeinden.</a:t>
            </a:r>
            <a:endParaRPr lang="de-DE" sz="1600" dirty="0"/>
          </a:p>
          <a:p>
            <a:pPr marL="0" indent="0" algn="just">
              <a:lnSpc>
                <a:spcPct val="100000"/>
              </a:lnSpc>
              <a:buNone/>
            </a:pPr>
            <a:endParaRPr lang="de-DE" sz="1600" dirty="0"/>
          </a:p>
        </p:txBody>
      </p:sp>
      <p:sp>
        <p:nvSpPr>
          <p:cNvPr id="2" name="Datumsplatzhalter 4">
            <a:extLst>
              <a:ext uri="{FF2B5EF4-FFF2-40B4-BE49-F238E27FC236}">
                <a16:creationId xmlns:a16="http://schemas.microsoft.com/office/drawing/2014/main" id="{722BE48D-5837-C9F6-C0D6-44C601CC3774}"/>
              </a:ext>
            </a:extLst>
          </p:cNvPr>
          <p:cNvSpPr>
            <a:spLocks noGrp="1"/>
          </p:cNvSpPr>
          <p:nvPr>
            <p:ph type="dt" sz="half" idx="10"/>
          </p:nvPr>
        </p:nvSpPr>
        <p:spPr>
          <a:xfrm>
            <a:off x="838200" y="6356350"/>
            <a:ext cx="2743200" cy="365125"/>
          </a:xfrm>
        </p:spPr>
        <p:txBody>
          <a:bodyPr/>
          <a:lstStyle/>
          <a:p>
            <a:r>
              <a:rPr lang="de-DE" dirty="0"/>
              <a:t>Jänner 2025</a:t>
            </a:r>
            <a:endParaRPr lang="de-AT" dirty="0"/>
          </a:p>
        </p:txBody>
      </p:sp>
    </p:spTree>
    <p:extLst>
      <p:ext uri="{BB962C8B-B14F-4D97-AF65-F5344CB8AC3E}">
        <p14:creationId xmlns:p14="http://schemas.microsoft.com/office/powerpoint/2010/main" val="281591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9D43B-9CAE-E4EB-62BC-4230BF0CC187}"/>
            </a:ext>
          </a:extLst>
        </p:cNvPr>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C6B5673C-B65E-94E1-B895-5CA7E6644C7B}"/>
              </a:ext>
            </a:extLst>
          </p:cNvPr>
          <p:cNvSpPr>
            <a:spLocks noGrp="1"/>
          </p:cNvSpPr>
          <p:nvPr>
            <p:ph type="ftr" sz="quarter" idx="11"/>
          </p:nvPr>
        </p:nvSpPr>
        <p:spPr/>
        <p:txBody>
          <a:bodyPr/>
          <a:lstStyle/>
          <a:p>
            <a:r>
              <a:rPr lang="de-AT"/>
              <a:t>CHG Rechtsanwälte</a:t>
            </a:r>
            <a:endParaRPr lang="de-AT" dirty="0"/>
          </a:p>
        </p:txBody>
      </p:sp>
      <p:sp>
        <p:nvSpPr>
          <p:cNvPr id="4" name="Foliennummernplatzhalter 3">
            <a:extLst>
              <a:ext uri="{FF2B5EF4-FFF2-40B4-BE49-F238E27FC236}">
                <a16:creationId xmlns:a16="http://schemas.microsoft.com/office/drawing/2014/main" id="{DD1171E8-1974-2289-AC6B-D4A2BD561024}"/>
              </a:ext>
            </a:extLst>
          </p:cNvPr>
          <p:cNvSpPr>
            <a:spLocks noGrp="1"/>
          </p:cNvSpPr>
          <p:nvPr>
            <p:ph type="sldNum" sz="quarter" idx="12"/>
          </p:nvPr>
        </p:nvSpPr>
        <p:spPr/>
        <p:txBody>
          <a:bodyPr/>
          <a:lstStyle/>
          <a:p>
            <a:fld id="{C6D6C7D7-BADB-4973-B55E-9E8756EAF55E}" type="slidenum">
              <a:rPr lang="de-AT" smtClean="0"/>
              <a:t>14</a:t>
            </a:fld>
            <a:endParaRPr lang="de-AT" dirty="0"/>
          </a:p>
        </p:txBody>
      </p:sp>
      <p:sp>
        <p:nvSpPr>
          <p:cNvPr id="5" name="TextBox 4">
            <a:extLst>
              <a:ext uri="{FF2B5EF4-FFF2-40B4-BE49-F238E27FC236}">
                <a16:creationId xmlns:a16="http://schemas.microsoft.com/office/drawing/2014/main" id="{E50C5E93-1CDB-FB2F-B790-35F1EA9F6039}"/>
              </a:ext>
            </a:extLst>
          </p:cNvPr>
          <p:cNvSpPr txBox="1"/>
          <p:nvPr/>
        </p:nvSpPr>
        <p:spPr>
          <a:xfrm>
            <a:off x="838198" y="1474861"/>
            <a:ext cx="10515602" cy="575607"/>
          </a:xfrm>
          <a:prstGeom prst="rect">
            <a:avLst/>
          </a:prstGeom>
        </p:spPr>
        <p:txBody>
          <a:bodyPr wrap="square" lIns="0" tIns="0" rIns="0" bIns="0" rtlCol="0" anchor="t">
            <a:spAutoFit/>
          </a:bodyPr>
          <a:lstStyle/>
          <a:p>
            <a:pPr>
              <a:lnSpc>
                <a:spcPts val="5120"/>
              </a:lnSpc>
            </a:pPr>
            <a:r>
              <a:rPr lang="en-US" sz="3200" dirty="0">
                <a:solidFill>
                  <a:srgbClr val="C00000"/>
                </a:solidFill>
                <a:latin typeface="Verdana Pro" panose="020B0604030504040204" pitchFamily="34" charset="0"/>
                <a:ea typeface="Verdana" panose="020B0604030504040204" pitchFamily="34" charset="0"/>
              </a:rPr>
              <a:t>(All)Macht der Gemeinden?</a:t>
            </a:r>
          </a:p>
        </p:txBody>
      </p:sp>
      <p:sp>
        <p:nvSpPr>
          <p:cNvPr id="6" name="Inhaltsplatzhalter 2">
            <a:extLst>
              <a:ext uri="{FF2B5EF4-FFF2-40B4-BE49-F238E27FC236}">
                <a16:creationId xmlns:a16="http://schemas.microsoft.com/office/drawing/2014/main" id="{669D82CE-08AD-C4C0-16D7-C3E5D0ED8C66}"/>
              </a:ext>
            </a:extLst>
          </p:cNvPr>
          <p:cNvSpPr txBox="1">
            <a:spLocks/>
          </p:cNvSpPr>
          <p:nvPr/>
        </p:nvSpPr>
        <p:spPr>
          <a:xfrm>
            <a:off x="990600" y="2630739"/>
            <a:ext cx="10947400" cy="3725611"/>
          </a:xfrm>
          <a:prstGeom prst="rect">
            <a:avLst/>
          </a:prstGeom>
          <a:noFill/>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de-DE" sz="2000" dirty="0">
                <a:solidFill>
                  <a:srgbClr val="C00000"/>
                </a:solidFill>
              </a:rPr>
              <a:t>Wesentliche Punkte der Gesetzesnovelle</a:t>
            </a:r>
            <a:endParaRPr lang="de-DE" sz="1300" dirty="0">
              <a:solidFill>
                <a:srgbClr val="C00000"/>
              </a:solidFill>
            </a:endParaRPr>
          </a:p>
          <a:p>
            <a:pPr algn="just">
              <a:lnSpc>
                <a:spcPct val="100000"/>
              </a:lnSpc>
              <a:buFont typeface="Symbol" panose="05050102010706020507" pitchFamily="18" charset="2"/>
              <a:buChar char="-"/>
            </a:pPr>
            <a:r>
              <a:rPr lang="de-AT" sz="1800" dirty="0">
                <a:effectLst/>
                <a:latin typeface="Calibri" panose="020F0502020204030204" pitchFamily="34" charset="0"/>
                <a:ea typeface="Calibri" panose="020F0502020204030204" pitchFamily="34" charset="0"/>
                <a:cs typeface="Times New Roman" panose="02020603050405020304" pitchFamily="18" charset="0"/>
              </a:rPr>
              <a:t>Festlegung von Höchst- bzw. Maximal(KAUF)preisen für geförderten Wohnbau (Absicherung durch Vertragsstrafen und Vorkaufsrechte zugunsten der Gemeinde)</a:t>
            </a:r>
          </a:p>
          <a:p>
            <a:pPr algn="just">
              <a:lnSpc>
                <a:spcPct val="100000"/>
              </a:lnSpc>
              <a:buFont typeface="Symbol" panose="05050102010706020507" pitchFamily="18" charset="2"/>
              <a:buChar char="-"/>
            </a:pPr>
            <a:r>
              <a:rPr lang="de-AT" sz="1800" dirty="0">
                <a:effectLst/>
                <a:latin typeface="Calibri" panose="020F0502020204030204" pitchFamily="34" charset="0"/>
                <a:ea typeface="Calibri" panose="020F0502020204030204" pitchFamily="34" charset="0"/>
                <a:cs typeface="Times New Roman" panose="02020603050405020304" pitchFamily="18" charset="0"/>
              </a:rPr>
              <a:t>Vergabe- und Zustimmungsrechten zugunsten der Gemeinde bei der Wohnungsvergabe </a:t>
            </a:r>
          </a:p>
          <a:p>
            <a:pPr algn="just">
              <a:lnSpc>
                <a:spcPct val="100000"/>
              </a:lnSpc>
              <a:buFont typeface="Symbol" panose="05050102010706020507" pitchFamily="18" charset="2"/>
              <a:buChar char="-"/>
            </a:pPr>
            <a:r>
              <a:rPr lang="de-AT" sz="1800" dirty="0">
                <a:effectLst/>
                <a:latin typeface="Calibri" panose="020F0502020204030204" pitchFamily="34" charset="0"/>
                <a:ea typeface="Calibri" panose="020F0502020204030204" pitchFamily="34" charset="0"/>
                <a:cs typeface="Times New Roman" panose="02020603050405020304" pitchFamily="18" charset="0"/>
              </a:rPr>
              <a:t>Einräumung von Vorkaufsrechten und Optionen zugunsten der Gemeinde oder des Tiroler Bodenfonds sowie für die als gemeinnützig anerkannten Bauvereinigungen für Zwecke des geförderten Wohnbaus </a:t>
            </a:r>
          </a:p>
          <a:p>
            <a:pPr algn="just">
              <a:lnSpc>
                <a:spcPct val="100000"/>
              </a:lnSpc>
              <a:buFont typeface="Symbol" panose="05050102010706020507" pitchFamily="18" charset="2"/>
              <a:buChar char="-"/>
            </a:pPr>
            <a:r>
              <a:rPr lang="de-AT" sz="1800" dirty="0">
                <a:effectLst/>
                <a:latin typeface="Calibri" panose="020F0502020204030204" pitchFamily="34" charset="0"/>
                <a:ea typeface="Calibri" panose="020F0502020204030204" pitchFamily="34" charset="0"/>
                <a:cs typeface="Times New Roman" panose="02020603050405020304" pitchFamily="18" charset="0"/>
              </a:rPr>
              <a:t>Mindestarbeitsplatzdichte bei betrieblichen Nutzungen</a:t>
            </a:r>
            <a:endParaRPr lang="de-AT"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buFont typeface="Symbol" panose="05050102010706020507" pitchFamily="18" charset="2"/>
              <a:buChar char="-"/>
            </a:pPr>
            <a:r>
              <a:rPr lang="de-AT" sz="1800" dirty="0">
                <a:effectLst/>
                <a:latin typeface="Calibri" panose="020F0502020204030204" pitchFamily="34" charset="0"/>
                <a:ea typeface="Calibri" panose="020F0502020204030204" pitchFamily="34" charset="0"/>
                <a:cs typeface="Times New Roman" panose="02020603050405020304" pitchFamily="18" charset="0"/>
              </a:rPr>
              <a:t>Festlegung einer Obergrenze für die Höhe von Mietzinsen (auf Basis einer wirtschaftlichen Analyse – Höhe und Zeitraum)</a:t>
            </a:r>
          </a:p>
          <a:p>
            <a:pPr algn="just">
              <a:lnSpc>
                <a:spcPct val="100000"/>
              </a:lnSpc>
              <a:buFont typeface="Symbol" panose="05050102010706020507" pitchFamily="18" charset="2"/>
              <a:buChar char="-"/>
            </a:pPr>
            <a:r>
              <a:rPr lang="de-AT" sz="1800" dirty="0">
                <a:effectLst/>
                <a:latin typeface="Calibri" panose="020F0502020204030204" pitchFamily="34" charset="0"/>
                <a:ea typeface="Calibri" panose="020F0502020204030204" pitchFamily="34" charset="0"/>
                <a:cs typeface="Times New Roman" panose="02020603050405020304" pitchFamily="18" charset="0"/>
              </a:rPr>
              <a:t>Verpflichtung zur Begründung von Hauptwohnsitzen </a:t>
            </a:r>
          </a:p>
          <a:p>
            <a:pPr marL="0" indent="0" algn="just">
              <a:lnSpc>
                <a:spcPct val="100000"/>
              </a:lnSpc>
              <a:buNone/>
            </a:pPr>
            <a:r>
              <a:rPr lang="de-AT" sz="1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Problematisch</a:t>
            </a:r>
            <a:r>
              <a:rPr lang="de-AT" sz="1800" dirty="0">
                <a:latin typeface="Calibri" panose="020F0502020204030204" pitchFamily="34" charset="0"/>
                <a:ea typeface="Calibri" panose="020F0502020204030204" pitchFamily="34" charset="0"/>
                <a:cs typeface="Times New Roman" panose="02020603050405020304" pitchFamily="18" charset="0"/>
              </a:rPr>
              <a:t>: Überbindungsverpflichtung des Grundeigentümers/Bauwerbers der Bestimmungen des Raumordnungsvertrages auf Rechtsnachfolger und eine damit einhergehende </a:t>
            </a:r>
            <a:r>
              <a:rPr lang="de-AT" sz="1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Haftungsproblematik</a:t>
            </a:r>
            <a:r>
              <a:rPr lang="de-AT" sz="1800" dirty="0">
                <a:latin typeface="Calibri" panose="020F0502020204030204" pitchFamily="34" charset="0"/>
                <a:ea typeface="Calibri" panose="020F0502020204030204" pitchFamily="34" charset="0"/>
                <a:cs typeface="Times New Roman" panose="02020603050405020304" pitchFamily="18" charset="0"/>
              </a:rPr>
              <a:t> insbesondere im Lichte der §§ 38 WEG/879 Abs 3 ABGB/6 Abs 3 KSchG/BTVG</a:t>
            </a:r>
            <a:endParaRPr lang="de-DE" sz="1200" dirty="0"/>
          </a:p>
        </p:txBody>
      </p:sp>
      <p:sp>
        <p:nvSpPr>
          <p:cNvPr id="2" name="Datumsplatzhalter 4">
            <a:extLst>
              <a:ext uri="{FF2B5EF4-FFF2-40B4-BE49-F238E27FC236}">
                <a16:creationId xmlns:a16="http://schemas.microsoft.com/office/drawing/2014/main" id="{CAAECCD1-0320-658E-0735-6D8A38C7DADD}"/>
              </a:ext>
            </a:extLst>
          </p:cNvPr>
          <p:cNvSpPr>
            <a:spLocks noGrp="1"/>
          </p:cNvSpPr>
          <p:nvPr>
            <p:ph type="dt" sz="half" idx="10"/>
          </p:nvPr>
        </p:nvSpPr>
        <p:spPr>
          <a:xfrm>
            <a:off x="838200" y="6356350"/>
            <a:ext cx="2743200" cy="365125"/>
          </a:xfrm>
        </p:spPr>
        <p:txBody>
          <a:bodyPr/>
          <a:lstStyle/>
          <a:p>
            <a:r>
              <a:rPr lang="de-DE" dirty="0"/>
              <a:t>Jänner 2025</a:t>
            </a:r>
            <a:endParaRPr lang="de-AT" dirty="0"/>
          </a:p>
        </p:txBody>
      </p:sp>
    </p:spTree>
    <p:extLst>
      <p:ext uri="{BB962C8B-B14F-4D97-AF65-F5344CB8AC3E}">
        <p14:creationId xmlns:p14="http://schemas.microsoft.com/office/powerpoint/2010/main" val="256463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A6CE3-34E5-3485-A662-5DEE133FB782}"/>
            </a:ext>
          </a:extLst>
        </p:cNvPr>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17F507F6-EF70-D740-1773-487B0A5DB90F}"/>
              </a:ext>
            </a:extLst>
          </p:cNvPr>
          <p:cNvSpPr>
            <a:spLocks noGrp="1"/>
          </p:cNvSpPr>
          <p:nvPr>
            <p:ph type="ftr" sz="quarter" idx="11"/>
          </p:nvPr>
        </p:nvSpPr>
        <p:spPr/>
        <p:txBody>
          <a:bodyPr/>
          <a:lstStyle/>
          <a:p>
            <a:r>
              <a:rPr lang="de-AT"/>
              <a:t>CHG Rechtsanwälte</a:t>
            </a:r>
            <a:endParaRPr lang="de-AT" dirty="0"/>
          </a:p>
        </p:txBody>
      </p:sp>
      <p:sp>
        <p:nvSpPr>
          <p:cNvPr id="4" name="Foliennummernplatzhalter 3">
            <a:extLst>
              <a:ext uri="{FF2B5EF4-FFF2-40B4-BE49-F238E27FC236}">
                <a16:creationId xmlns:a16="http://schemas.microsoft.com/office/drawing/2014/main" id="{9AE7A7CB-9643-0F65-2F50-B2EE7803FC77}"/>
              </a:ext>
            </a:extLst>
          </p:cNvPr>
          <p:cNvSpPr>
            <a:spLocks noGrp="1"/>
          </p:cNvSpPr>
          <p:nvPr>
            <p:ph type="sldNum" sz="quarter" idx="12"/>
          </p:nvPr>
        </p:nvSpPr>
        <p:spPr/>
        <p:txBody>
          <a:bodyPr/>
          <a:lstStyle/>
          <a:p>
            <a:fld id="{C6D6C7D7-BADB-4973-B55E-9E8756EAF55E}" type="slidenum">
              <a:rPr lang="de-AT" smtClean="0"/>
              <a:t>15</a:t>
            </a:fld>
            <a:endParaRPr lang="de-AT" dirty="0"/>
          </a:p>
        </p:txBody>
      </p:sp>
      <p:sp>
        <p:nvSpPr>
          <p:cNvPr id="6" name="Inhaltsplatzhalter 2">
            <a:extLst>
              <a:ext uri="{FF2B5EF4-FFF2-40B4-BE49-F238E27FC236}">
                <a16:creationId xmlns:a16="http://schemas.microsoft.com/office/drawing/2014/main" id="{8344E881-2810-F2AC-3F03-0F50860EAF51}"/>
              </a:ext>
            </a:extLst>
          </p:cNvPr>
          <p:cNvSpPr txBox="1">
            <a:spLocks/>
          </p:cNvSpPr>
          <p:nvPr/>
        </p:nvSpPr>
        <p:spPr>
          <a:xfrm>
            <a:off x="8342376" y="6248608"/>
            <a:ext cx="4130040" cy="4090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de-DE" sz="1000" b="1" u="none" strike="noStrike" dirty="0">
                <a:solidFill>
                  <a:srgbClr val="000000"/>
                </a:solidFill>
                <a:effectLst/>
                <a:latin typeface="Arial" panose="020B0604020202020204" pitchFamily="34" charset="0"/>
                <a:ea typeface="Aptos" panose="020B0004020202020204" pitchFamily="34" charset="0"/>
                <a:hlinkClick r:id="rId3"/>
              </a:rPr>
              <a:t>Hier online ansehen</a:t>
            </a:r>
            <a:endParaRPr lang="de-AT" sz="1000" dirty="0"/>
          </a:p>
        </p:txBody>
      </p:sp>
      <p:sp>
        <p:nvSpPr>
          <p:cNvPr id="2" name="Datumsplatzhalter 4">
            <a:extLst>
              <a:ext uri="{FF2B5EF4-FFF2-40B4-BE49-F238E27FC236}">
                <a16:creationId xmlns:a16="http://schemas.microsoft.com/office/drawing/2014/main" id="{900E4516-07FE-D31F-F9E3-A65D0EEE2594}"/>
              </a:ext>
            </a:extLst>
          </p:cNvPr>
          <p:cNvSpPr>
            <a:spLocks noGrp="1"/>
          </p:cNvSpPr>
          <p:nvPr>
            <p:ph type="dt" sz="half" idx="10"/>
          </p:nvPr>
        </p:nvSpPr>
        <p:spPr>
          <a:xfrm>
            <a:off x="838200" y="6356350"/>
            <a:ext cx="2743200" cy="365125"/>
          </a:xfrm>
        </p:spPr>
        <p:txBody>
          <a:bodyPr/>
          <a:lstStyle/>
          <a:p>
            <a:r>
              <a:rPr lang="de-DE" dirty="0"/>
              <a:t>Jänner 2025</a:t>
            </a:r>
            <a:endParaRPr lang="de-AT" dirty="0"/>
          </a:p>
        </p:txBody>
      </p:sp>
      <p:pic>
        <p:nvPicPr>
          <p:cNvPr id="8" name="Grafik 7">
            <a:extLst>
              <a:ext uri="{FF2B5EF4-FFF2-40B4-BE49-F238E27FC236}">
                <a16:creationId xmlns:a16="http://schemas.microsoft.com/office/drawing/2014/main" id="{BD626BF3-F940-7369-A4D2-16EBA0BF8CDE}"/>
              </a:ext>
            </a:extLst>
          </p:cNvPr>
          <p:cNvPicPr>
            <a:picLocks noChangeAspect="1"/>
          </p:cNvPicPr>
          <p:nvPr/>
        </p:nvPicPr>
        <p:blipFill>
          <a:blip r:embed="rId4"/>
          <a:stretch>
            <a:fillRect/>
          </a:stretch>
        </p:blipFill>
        <p:spPr>
          <a:xfrm>
            <a:off x="6477750" y="1366549"/>
            <a:ext cx="5287113" cy="4124901"/>
          </a:xfrm>
          <a:prstGeom prst="rect">
            <a:avLst/>
          </a:prstGeom>
        </p:spPr>
      </p:pic>
      <p:pic>
        <p:nvPicPr>
          <p:cNvPr id="10" name="Grafik 9">
            <a:extLst>
              <a:ext uri="{FF2B5EF4-FFF2-40B4-BE49-F238E27FC236}">
                <a16:creationId xmlns:a16="http://schemas.microsoft.com/office/drawing/2014/main" id="{7F8833E3-CFD9-AAAD-6B67-1BA4FB15A0D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811171" y="5410291"/>
            <a:ext cx="4620270" cy="838317"/>
          </a:xfrm>
          <a:prstGeom prst="rect">
            <a:avLst/>
          </a:prstGeom>
        </p:spPr>
      </p:pic>
      <p:sp>
        <p:nvSpPr>
          <p:cNvPr id="5" name="Inhaltsplatzhalter 2">
            <a:extLst>
              <a:ext uri="{FF2B5EF4-FFF2-40B4-BE49-F238E27FC236}">
                <a16:creationId xmlns:a16="http://schemas.microsoft.com/office/drawing/2014/main" id="{54C0D365-92F9-DB37-5C35-C0B8CED63D2F}"/>
              </a:ext>
            </a:extLst>
          </p:cNvPr>
          <p:cNvSpPr txBox="1">
            <a:spLocks/>
          </p:cNvSpPr>
          <p:nvPr/>
        </p:nvSpPr>
        <p:spPr>
          <a:xfrm>
            <a:off x="254001" y="3219252"/>
            <a:ext cx="6662366" cy="2121234"/>
          </a:xfrm>
          <a:prstGeom prst="rect">
            <a:avLst/>
          </a:prstGeom>
          <a:noFill/>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de-DE" sz="1800" dirty="0"/>
              <a:t>öffentlich-rechtliche Hürden bei der Bebauung von Grundstücken </a:t>
            </a:r>
          </a:p>
          <a:p>
            <a:pPr algn="just">
              <a:lnSpc>
                <a:spcPct val="100000"/>
              </a:lnSpc>
              <a:buFont typeface="Symbol" panose="05050102010706020507" pitchFamily="18" charset="2"/>
              <a:buChar char="-"/>
            </a:pPr>
            <a:r>
              <a:rPr lang="de-DE" sz="1800" dirty="0">
                <a:solidFill>
                  <a:srgbClr val="C00000"/>
                </a:solidFill>
              </a:rPr>
              <a:t>Raumordnungsverträge</a:t>
            </a:r>
          </a:p>
          <a:p>
            <a:pPr algn="just">
              <a:lnSpc>
                <a:spcPct val="100000"/>
              </a:lnSpc>
              <a:buFont typeface="Symbol" panose="05050102010706020507" pitchFamily="18" charset="2"/>
              <a:buChar char="-"/>
            </a:pPr>
            <a:r>
              <a:rPr lang="de-DE" sz="1800" dirty="0">
                <a:solidFill>
                  <a:srgbClr val="C00000"/>
                </a:solidFill>
              </a:rPr>
              <a:t>Bausperren</a:t>
            </a:r>
          </a:p>
          <a:p>
            <a:pPr algn="just">
              <a:lnSpc>
                <a:spcPct val="100000"/>
              </a:lnSpc>
              <a:buFont typeface="Symbol" panose="05050102010706020507" pitchFamily="18" charset="2"/>
              <a:buChar char="-"/>
            </a:pPr>
            <a:r>
              <a:rPr lang="de-DE" sz="1800" dirty="0">
                <a:solidFill>
                  <a:srgbClr val="C00000"/>
                </a:solidFill>
              </a:rPr>
              <a:t>Bebauungsplanpflicht</a:t>
            </a:r>
          </a:p>
          <a:p>
            <a:pPr algn="just">
              <a:lnSpc>
                <a:spcPct val="100000"/>
              </a:lnSpc>
              <a:buFont typeface="Symbol" panose="05050102010706020507" pitchFamily="18" charset="2"/>
              <a:buChar char="-"/>
            </a:pPr>
            <a:endParaRPr lang="de-DE" sz="1800" dirty="0">
              <a:solidFill>
                <a:srgbClr val="C00000"/>
              </a:solidFill>
            </a:endParaRPr>
          </a:p>
          <a:p>
            <a:pPr marL="0" indent="0" algn="ctr">
              <a:lnSpc>
                <a:spcPct val="100000"/>
              </a:lnSpc>
              <a:buNone/>
            </a:pPr>
            <a:r>
              <a:rPr lang="de-DE" sz="1800" dirty="0">
                <a:sym typeface="Wingdings" panose="05000000000000000000" pitchFamily="2" charset="2"/>
              </a:rPr>
              <a:t> führt dies zur </a:t>
            </a:r>
            <a:r>
              <a:rPr lang="de-DE" sz="1800" dirty="0">
                <a:solidFill>
                  <a:srgbClr val="C00000"/>
                </a:solidFill>
                <a:sym typeface="Wingdings" panose="05000000000000000000" pitchFamily="2" charset="2"/>
              </a:rPr>
              <a:t>Baulandmobilisierung?</a:t>
            </a:r>
            <a:endParaRPr lang="de-DE" sz="1100" dirty="0"/>
          </a:p>
        </p:txBody>
      </p:sp>
    </p:spTree>
    <p:extLst>
      <p:ext uri="{BB962C8B-B14F-4D97-AF65-F5344CB8AC3E}">
        <p14:creationId xmlns:p14="http://schemas.microsoft.com/office/powerpoint/2010/main" val="51419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894445-0358-C737-5728-980FF0B7AC71}"/>
            </a:ext>
          </a:extLst>
        </p:cNvPr>
        <p:cNvGrpSpPr/>
        <p:nvPr/>
      </p:nvGrpSpPr>
      <p:grpSpPr>
        <a:xfrm>
          <a:off x="0" y="0"/>
          <a:ext cx="0" cy="0"/>
          <a:chOff x="0" y="0"/>
          <a:chExt cx="0" cy="0"/>
        </a:xfrm>
      </p:grpSpPr>
      <p:pic>
        <p:nvPicPr>
          <p:cNvPr id="6" name="Grafik 5" descr="Ein Bild, das Windmühle, Generator, Himmel, draußen enthält.&#10;&#10;Automatisch generierte Beschreibung">
            <a:extLst>
              <a:ext uri="{FF2B5EF4-FFF2-40B4-BE49-F238E27FC236}">
                <a16:creationId xmlns:a16="http://schemas.microsoft.com/office/drawing/2014/main" id="{33F930F0-E35D-29F1-9F10-27B12B23DFB6}"/>
              </a:ext>
            </a:extLst>
          </p:cNvPr>
          <p:cNvPicPr>
            <a:picLocks noChangeAspect="1"/>
          </p:cNvPicPr>
          <p:nvPr/>
        </p:nvPicPr>
        <p:blipFill>
          <a:blip r:embed="rId3">
            <a:extLst>
              <a:ext uri="{28A0092B-C50C-407E-A947-70E740481C1C}">
                <a14:useLocalDpi xmlns:a14="http://schemas.microsoft.com/office/drawing/2010/main" val="0"/>
              </a:ext>
            </a:extLst>
          </a:blip>
          <a:srcRect t="14748" b="983"/>
          <a:stretch/>
        </p:blipFill>
        <p:spPr>
          <a:xfrm>
            <a:off x="20" y="10"/>
            <a:ext cx="12191980" cy="6857990"/>
          </a:xfrm>
          <a:prstGeom prst="rect">
            <a:avLst/>
          </a:prstGeom>
        </p:spPr>
      </p:pic>
      <p:sp>
        <p:nvSpPr>
          <p:cNvPr id="76" name="Rectangle 7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276A460-EA02-43DE-4543-66E44F126782}"/>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r>
              <a:rPr lang="en-US" sz="3600" dirty="0" err="1">
                <a:solidFill>
                  <a:srgbClr val="C00000"/>
                </a:solidFill>
              </a:rPr>
              <a:t>Energiewende</a:t>
            </a:r>
            <a:endParaRPr lang="en-US" sz="3600" dirty="0">
              <a:solidFill>
                <a:srgbClr val="C00000"/>
              </a:solidFill>
            </a:endParaRPr>
          </a:p>
        </p:txBody>
      </p:sp>
      <p:cxnSp>
        <p:nvCxnSpPr>
          <p:cNvPr id="78" name="Straight Connector 7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16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38901-78F1-3BC6-9A06-09F00AB37FEA}"/>
            </a:ext>
          </a:extLst>
        </p:cNvPr>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BA6260B-F5E9-2BA2-4451-89B45D206237}"/>
              </a:ext>
            </a:extLst>
          </p:cNvPr>
          <p:cNvSpPr>
            <a:spLocks noGrp="1"/>
          </p:cNvSpPr>
          <p:nvPr>
            <p:ph type="ftr" sz="quarter" idx="11"/>
          </p:nvPr>
        </p:nvSpPr>
        <p:spPr/>
        <p:txBody>
          <a:bodyPr/>
          <a:lstStyle/>
          <a:p>
            <a:r>
              <a:rPr lang="de-AT"/>
              <a:t>CHG Rechtsanwälte</a:t>
            </a:r>
            <a:endParaRPr lang="de-AT" dirty="0"/>
          </a:p>
        </p:txBody>
      </p:sp>
      <p:sp>
        <p:nvSpPr>
          <p:cNvPr id="4" name="Foliennummernplatzhalter 3">
            <a:extLst>
              <a:ext uri="{FF2B5EF4-FFF2-40B4-BE49-F238E27FC236}">
                <a16:creationId xmlns:a16="http://schemas.microsoft.com/office/drawing/2014/main" id="{A2C38AA3-B8D1-10D5-7DD7-81F62C92824F}"/>
              </a:ext>
            </a:extLst>
          </p:cNvPr>
          <p:cNvSpPr>
            <a:spLocks noGrp="1"/>
          </p:cNvSpPr>
          <p:nvPr>
            <p:ph type="sldNum" sz="quarter" idx="12"/>
          </p:nvPr>
        </p:nvSpPr>
        <p:spPr/>
        <p:txBody>
          <a:bodyPr/>
          <a:lstStyle/>
          <a:p>
            <a:fld id="{C6D6C7D7-BADB-4973-B55E-9E8756EAF55E}" type="slidenum">
              <a:rPr lang="de-AT" smtClean="0"/>
              <a:t>17</a:t>
            </a:fld>
            <a:endParaRPr lang="de-AT" dirty="0"/>
          </a:p>
        </p:txBody>
      </p:sp>
      <p:sp>
        <p:nvSpPr>
          <p:cNvPr id="5" name="TextBox 4">
            <a:extLst>
              <a:ext uri="{FF2B5EF4-FFF2-40B4-BE49-F238E27FC236}">
                <a16:creationId xmlns:a16="http://schemas.microsoft.com/office/drawing/2014/main" id="{9D463903-C5E3-00C8-D4C6-576139499898}"/>
              </a:ext>
            </a:extLst>
          </p:cNvPr>
          <p:cNvSpPr txBox="1"/>
          <p:nvPr/>
        </p:nvSpPr>
        <p:spPr>
          <a:xfrm>
            <a:off x="838198" y="1474861"/>
            <a:ext cx="10515602" cy="575607"/>
          </a:xfrm>
          <a:prstGeom prst="rect">
            <a:avLst/>
          </a:prstGeom>
        </p:spPr>
        <p:txBody>
          <a:bodyPr wrap="square" lIns="0" tIns="0" rIns="0" bIns="0" rtlCol="0" anchor="t">
            <a:spAutoFit/>
          </a:bodyPr>
          <a:lstStyle/>
          <a:p>
            <a:pPr>
              <a:lnSpc>
                <a:spcPts val="5120"/>
              </a:lnSpc>
            </a:pPr>
            <a:r>
              <a:rPr lang="en-US" sz="3200" dirty="0" err="1">
                <a:solidFill>
                  <a:srgbClr val="C00000"/>
                </a:solidFill>
                <a:latin typeface="Verdana Pro" panose="020B0604030504040204" pitchFamily="34" charset="0"/>
                <a:ea typeface="Verdana" panose="020B0604030504040204" pitchFamily="34" charset="0"/>
              </a:rPr>
              <a:t>Energiewende</a:t>
            </a:r>
            <a:r>
              <a:rPr lang="en-US" sz="3200" dirty="0">
                <a:solidFill>
                  <a:srgbClr val="C00000"/>
                </a:solidFill>
                <a:latin typeface="Verdana Pro" panose="020B0604030504040204" pitchFamily="34" charset="0"/>
                <a:ea typeface="Verdana" panose="020B0604030504040204" pitchFamily="34" charset="0"/>
              </a:rPr>
              <a:t> vs </a:t>
            </a:r>
            <a:r>
              <a:rPr lang="en-US" sz="3200" dirty="0" err="1">
                <a:solidFill>
                  <a:srgbClr val="C00000"/>
                </a:solidFill>
                <a:latin typeface="Verdana Pro" panose="020B0604030504040204" pitchFamily="34" charset="0"/>
                <a:ea typeface="Verdana" panose="020B0604030504040204" pitchFamily="34" charset="0"/>
              </a:rPr>
              <a:t>Wohnungseigentumsrecht</a:t>
            </a:r>
            <a:r>
              <a:rPr lang="en-US" sz="3200" dirty="0">
                <a:solidFill>
                  <a:srgbClr val="C00000"/>
                </a:solidFill>
                <a:latin typeface="Verdana Pro" panose="020B0604030504040204" pitchFamily="34" charset="0"/>
                <a:ea typeface="Verdana" panose="020B0604030504040204" pitchFamily="34" charset="0"/>
              </a:rPr>
              <a:t>?</a:t>
            </a:r>
          </a:p>
        </p:txBody>
      </p:sp>
      <p:sp>
        <p:nvSpPr>
          <p:cNvPr id="6" name="Inhaltsplatzhalter 2">
            <a:extLst>
              <a:ext uri="{FF2B5EF4-FFF2-40B4-BE49-F238E27FC236}">
                <a16:creationId xmlns:a16="http://schemas.microsoft.com/office/drawing/2014/main" id="{2616138E-E079-4295-D68C-803C6A35D40C}"/>
              </a:ext>
            </a:extLst>
          </p:cNvPr>
          <p:cNvSpPr txBox="1">
            <a:spLocks/>
          </p:cNvSpPr>
          <p:nvPr/>
        </p:nvSpPr>
        <p:spPr>
          <a:xfrm>
            <a:off x="990600" y="2659189"/>
            <a:ext cx="10947400" cy="37256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de-AT" sz="2000" dirty="0">
                <a:sym typeface="Wingdings" panose="05000000000000000000" pitchFamily="2" charset="2"/>
              </a:rPr>
              <a:t>Paradigmenwechsel durch </a:t>
            </a:r>
            <a:r>
              <a:rPr lang="de-AT" sz="2000" dirty="0">
                <a:solidFill>
                  <a:srgbClr val="C00000"/>
                </a:solidFill>
                <a:sym typeface="Wingdings" panose="05000000000000000000" pitchFamily="2" charset="2"/>
              </a:rPr>
              <a:t>Gebäudeenergieeffizienz-RL</a:t>
            </a:r>
          </a:p>
          <a:p>
            <a:pPr marL="457200" lvl="1" indent="0" algn="just">
              <a:lnSpc>
                <a:spcPct val="100000"/>
              </a:lnSpc>
              <a:buNone/>
            </a:pPr>
            <a:r>
              <a:rPr lang="de-AT" sz="1600" dirty="0">
                <a:sym typeface="Wingdings" panose="05000000000000000000" pitchFamily="2" charset="2"/>
              </a:rPr>
              <a:t>Ab 2028/2030 nur mehr Nullemissionsgebäude (Neubau)/</a:t>
            </a:r>
            <a:r>
              <a:rPr lang="de-AT" sz="1600" dirty="0" err="1">
                <a:sym typeface="Wingdings" panose="05000000000000000000" pitchFamily="2" charset="2"/>
              </a:rPr>
              <a:t>Emmissionsfreiheit</a:t>
            </a:r>
            <a:r>
              <a:rPr lang="de-AT" sz="1600" dirty="0">
                <a:sym typeface="Wingdings" panose="05000000000000000000" pitchFamily="2" charset="2"/>
              </a:rPr>
              <a:t> des Gebäudestands ab 2050 </a:t>
            </a:r>
          </a:p>
          <a:p>
            <a:pPr marL="0" indent="0" algn="just">
              <a:lnSpc>
                <a:spcPct val="100000"/>
              </a:lnSpc>
              <a:buNone/>
            </a:pPr>
            <a:endParaRPr lang="de-AT" sz="1200" dirty="0">
              <a:sym typeface="Wingdings" panose="05000000000000000000" pitchFamily="2" charset="2"/>
            </a:endParaRPr>
          </a:p>
          <a:p>
            <a:pPr marL="0" indent="0" algn="just">
              <a:lnSpc>
                <a:spcPct val="100000"/>
              </a:lnSpc>
              <a:buNone/>
            </a:pPr>
            <a:r>
              <a:rPr lang="de-AT" sz="2000" dirty="0">
                <a:sym typeface="Wingdings" panose="05000000000000000000" pitchFamily="2" charset="2"/>
              </a:rPr>
              <a:t>WEG-Novelle </a:t>
            </a:r>
            <a:r>
              <a:rPr lang="de-AT" sz="2000" dirty="0">
                <a:solidFill>
                  <a:srgbClr val="C00000"/>
                </a:solidFill>
                <a:sym typeface="Wingdings" panose="05000000000000000000" pitchFamily="2" charset="2"/>
              </a:rPr>
              <a:t>2022</a:t>
            </a:r>
          </a:p>
          <a:p>
            <a:pPr marL="457200" lvl="1" indent="0" algn="just">
              <a:lnSpc>
                <a:spcPct val="100000"/>
              </a:lnSpc>
              <a:buNone/>
            </a:pPr>
            <a:r>
              <a:rPr lang="de-AT" sz="1600" dirty="0">
                <a:sym typeface="Wingdings" panose="05000000000000000000" pitchFamily="2" charset="2"/>
              </a:rPr>
              <a:t>§ 16 WEG (</a:t>
            </a:r>
            <a:r>
              <a:rPr lang="de-AT" sz="1600" dirty="0">
                <a:solidFill>
                  <a:srgbClr val="C00000"/>
                </a:solidFill>
                <a:sym typeface="Wingdings" panose="05000000000000000000" pitchFamily="2" charset="2"/>
              </a:rPr>
              <a:t>Zustimmungsfiktion</a:t>
            </a:r>
            <a:r>
              <a:rPr lang="de-AT" sz="1600" dirty="0">
                <a:sym typeface="Wingdings" panose="05000000000000000000" pitchFamily="2" charset="2"/>
              </a:rPr>
              <a:t>) als großer Wurf? </a:t>
            </a:r>
          </a:p>
          <a:p>
            <a:pPr marL="457200" lvl="1" indent="0" algn="just">
              <a:lnSpc>
                <a:spcPct val="100000"/>
              </a:lnSpc>
              <a:buNone/>
            </a:pPr>
            <a:r>
              <a:rPr lang="de-AT" sz="1600" dirty="0" err="1">
                <a:sym typeface="Wingdings" panose="05000000000000000000" pitchFamily="2" charset="2"/>
              </a:rPr>
              <a:t>Insb</a:t>
            </a:r>
            <a:r>
              <a:rPr lang="de-AT" sz="1600" dirty="0">
                <a:sym typeface="Wingdings" panose="05000000000000000000" pitchFamily="2" charset="2"/>
              </a:rPr>
              <a:t> </a:t>
            </a:r>
            <a:r>
              <a:rPr lang="de-AT" sz="1600" dirty="0" err="1">
                <a:sym typeface="Wingdings" panose="05000000000000000000" pitchFamily="2" charset="2"/>
              </a:rPr>
              <a:t>Langsamladen</a:t>
            </a:r>
            <a:r>
              <a:rPr lang="de-AT" sz="1600" dirty="0">
                <a:sym typeface="Wingdings" panose="05000000000000000000" pitchFamily="2" charset="2"/>
              </a:rPr>
              <a:t> E-Fahrzeug, Solaranlage (Reihenhaus/Einzelgebäude), steckfertige-PV-Kleinstanlage, Beschattung</a:t>
            </a:r>
          </a:p>
          <a:p>
            <a:pPr marL="457200" lvl="1" indent="0" algn="just">
              <a:lnSpc>
                <a:spcPct val="100000"/>
              </a:lnSpc>
              <a:buNone/>
            </a:pPr>
            <a:r>
              <a:rPr lang="de-AT" sz="1600" dirty="0">
                <a:sym typeface="Wingdings" panose="05000000000000000000" pitchFamily="2" charset="2"/>
              </a:rPr>
              <a:t>Heizungstausch zB nicht privilegiert</a:t>
            </a:r>
          </a:p>
          <a:p>
            <a:pPr marL="457200" lvl="1" indent="0" algn="just">
              <a:lnSpc>
                <a:spcPct val="100000"/>
              </a:lnSpc>
              <a:buNone/>
            </a:pPr>
            <a:r>
              <a:rPr lang="de-AT" sz="1600" dirty="0">
                <a:sym typeface="Wingdings" panose="05000000000000000000" pitchFamily="2" charset="2"/>
              </a:rPr>
              <a:t>Problem </a:t>
            </a:r>
            <a:r>
              <a:rPr lang="de-AT" sz="1600" dirty="0">
                <a:solidFill>
                  <a:srgbClr val="C00000"/>
                </a:solidFill>
                <a:sym typeface="Wingdings" panose="05000000000000000000" pitchFamily="2" charset="2"/>
              </a:rPr>
              <a:t>Gemeinschaftsanlagen</a:t>
            </a:r>
          </a:p>
          <a:p>
            <a:pPr marL="457200" lvl="1" indent="0" algn="just">
              <a:lnSpc>
                <a:spcPct val="100000"/>
              </a:lnSpc>
              <a:buNone/>
            </a:pPr>
            <a:endParaRPr lang="de-AT" sz="1200" dirty="0">
              <a:solidFill>
                <a:srgbClr val="C00000"/>
              </a:solidFill>
              <a:sym typeface="Wingdings" panose="05000000000000000000" pitchFamily="2" charset="2"/>
            </a:endParaRPr>
          </a:p>
          <a:p>
            <a:pPr marL="0" indent="0" algn="just">
              <a:lnSpc>
                <a:spcPct val="100000"/>
              </a:lnSpc>
              <a:buNone/>
            </a:pPr>
            <a:r>
              <a:rPr lang="de-AT" sz="2000" dirty="0">
                <a:solidFill>
                  <a:srgbClr val="C00000"/>
                </a:solidFill>
                <a:sym typeface="Wingdings" panose="05000000000000000000" pitchFamily="2" charset="2"/>
              </a:rPr>
              <a:t>Fit </a:t>
            </a:r>
            <a:r>
              <a:rPr lang="de-AT" sz="2000" dirty="0" err="1">
                <a:solidFill>
                  <a:srgbClr val="C00000"/>
                </a:solidFill>
                <a:sym typeface="Wingdings" panose="05000000000000000000" pitchFamily="2" charset="2"/>
              </a:rPr>
              <a:t>for</a:t>
            </a:r>
            <a:r>
              <a:rPr lang="de-AT" sz="2000" dirty="0">
                <a:solidFill>
                  <a:srgbClr val="C00000"/>
                </a:solidFill>
                <a:sym typeface="Wingdings" panose="05000000000000000000" pitchFamily="2" charset="2"/>
              </a:rPr>
              <a:t> </a:t>
            </a:r>
            <a:r>
              <a:rPr lang="de-AT" sz="2000" dirty="0" err="1">
                <a:solidFill>
                  <a:srgbClr val="C00000"/>
                </a:solidFill>
                <a:sym typeface="Wingdings" panose="05000000000000000000" pitchFamily="2" charset="2"/>
              </a:rPr>
              <a:t>future</a:t>
            </a:r>
            <a:r>
              <a:rPr lang="de-AT" sz="2000" dirty="0">
                <a:solidFill>
                  <a:srgbClr val="C00000"/>
                </a:solidFill>
                <a:sym typeface="Wingdings" panose="05000000000000000000" pitchFamily="2" charset="2"/>
              </a:rPr>
              <a:t>?</a:t>
            </a:r>
            <a:r>
              <a:rPr lang="de-AT" sz="2000" dirty="0">
                <a:sym typeface="Wingdings" panose="05000000000000000000" pitchFamily="2" charset="2"/>
              </a:rPr>
              <a:t> Novellierung des österreichischen Wohnrechts erforderlich (nicht nur WEG)</a:t>
            </a:r>
          </a:p>
          <a:p>
            <a:pPr marL="457200" lvl="1" indent="0" algn="just">
              <a:lnSpc>
                <a:spcPct val="100000"/>
              </a:lnSpc>
              <a:buNone/>
            </a:pPr>
            <a:r>
              <a:rPr lang="de-AT" sz="1600" dirty="0">
                <a:sym typeface="Wingdings" panose="05000000000000000000" pitchFamily="2" charset="2"/>
              </a:rPr>
              <a:t>Unabhängig davon wesentliche Hürden in der Praxis (wohl auch künftig): </a:t>
            </a:r>
            <a:r>
              <a:rPr lang="de-AT" sz="1600" dirty="0">
                <a:solidFill>
                  <a:srgbClr val="C00000"/>
                </a:solidFill>
                <a:sym typeface="Wingdings" panose="05000000000000000000" pitchFamily="2" charset="2"/>
              </a:rPr>
              <a:t>Entscheidungsfindung und Kostentragung</a:t>
            </a:r>
            <a:endParaRPr lang="de-AT" sz="1600" dirty="0">
              <a:sym typeface="Wingdings" panose="05000000000000000000" pitchFamily="2" charset="2"/>
            </a:endParaRPr>
          </a:p>
        </p:txBody>
      </p:sp>
      <p:sp>
        <p:nvSpPr>
          <p:cNvPr id="2" name="Datumsplatzhalter 4">
            <a:extLst>
              <a:ext uri="{FF2B5EF4-FFF2-40B4-BE49-F238E27FC236}">
                <a16:creationId xmlns:a16="http://schemas.microsoft.com/office/drawing/2014/main" id="{3576B90D-9AB0-9C3C-F794-04D7C0FFD8B3}"/>
              </a:ext>
            </a:extLst>
          </p:cNvPr>
          <p:cNvSpPr>
            <a:spLocks noGrp="1"/>
          </p:cNvSpPr>
          <p:nvPr>
            <p:ph type="dt" sz="half" idx="10"/>
          </p:nvPr>
        </p:nvSpPr>
        <p:spPr>
          <a:xfrm>
            <a:off x="838200" y="6356350"/>
            <a:ext cx="2743200" cy="365125"/>
          </a:xfrm>
        </p:spPr>
        <p:txBody>
          <a:bodyPr/>
          <a:lstStyle/>
          <a:p>
            <a:r>
              <a:rPr lang="de-DE" dirty="0"/>
              <a:t>Jänner 2025</a:t>
            </a:r>
            <a:endParaRPr lang="de-AT" dirty="0"/>
          </a:p>
        </p:txBody>
      </p:sp>
    </p:spTree>
    <p:extLst>
      <p:ext uri="{BB962C8B-B14F-4D97-AF65-F5344CB8AC3E}">
        <p14:creationId xmlns:p14="http://schemas.microsoft.com/office/powerpoint/2010/main" val="375119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DE55CE-B44C-45C9-0506-01C3B197406C}"/>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Grafik 6" descr="Ein Bild, das Im Haus, Couch, Mobiliar, Studiocouch enthält.&#10;&#10;Automatisch generierte Beschreibung">
            <a:extLst>
              <a:ext uri="{FF2B5EF4-FFF2-40B4-BE49-F238E27FC236}">
                <a16:creationId xmlns:a16="http://schemas.microsoft.com/office/drawing/2014/main" id="{7569F337-AB34-329F-FBDF-F95D6C19CB3D}"/>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6643279" y="1654610"/>
            <a:ext cx="5120704" cy="2879863"/>
          </a:xfrm>
          <a:prstGeom prst="rect">
            <a:avLst/>
          </a:prstGeom>
        </p:spPr>
      </p:pic>
      <p:sp>
        <p:nvSpPr>
          <p:cNvPr id="2" name="Datumsplatzhalter 4">
            <a:extLst>
              <a:ext uri="{FF2B5EF4-FFF2-40B4-BE49-F238E27FC236}">
                <a16:creationId xmlns:a16="http://schemas.microsoft.com/office/drawing/2014/main" id="{DD0A5D9A-39E7-F1BF-BA68-089BD06378EC}"/>
              </a:ext>
            </a:extLst>
          </p:cNvPr>
          <p:cNvSpPr>
            <a:spLocks noGrp="1"/>
          </p:cNvSpPr>
          <p:nvPr>
            <p:ph type="dt" sz="half" idx="10"/>
          </p:nvPr>
        </p:nvSpPr>
        <p:spPr>
          <a:xfrm>
            <a:off x="838200" y="6356350"/>
            <a:ext cx="2743200" cy="365125"/>
          </a:xfrm>
        </p:spPr>
        <p:txBody>
          <a:bodyPr>
            <a:normAutofit/>
          </a:bodyPr>
          <a:lstStyle/>
          <a:p>
            <a:pPr>
              <a:spcAft>
                <a:spcPts val="600"/>
              </a:spcAft>
            </a:pPr>
            <a:r>
              <a:rPr lang="de-DE">
                <a:solidFill>
                  <a:srgbClr val="FFFFFF"/>
                </a:solidFill>
              </a:rPr>
              <a:t>Jänner 2025</a:t>
            </a:r>
            <a:endParaRPr lang="de-AT">
              <a:solidFill>
                <a:srgbClr val="FFFFFF"/>
              </a:solidFill>
            </a:endParaRPr>
          </a:p>
        </p:txBody>
      </p:sp>
      <p:sp>
        <p:nvSpPr>
          <p:cNvPr id="6" name="Inhaltsplatzhalter 2">
            <a:extLst>
              <a:ext uri="{FF2B5EF4-FFF2-40B4-BE49-F238E27FC236}">
                <a16:creationId xmlns:a16="http://schemas.microsoft.com/office/drawing/2014/main" id="{97635D42-93EA-6D90-AC8F-6951937C7B40}"/>
              </a:ext>
            </a:extLst>
          </p:cNvPr>
          <p:cNvSpPr txBox="1">
            <a:spLocks/>
          </p:cNvSpPr>
          <p:nvPr/>
        </p:nvSpPr>
        <p:spPr>
          <a:xfrm>
            <a:off x="1020154" y="2646544"/>
            <a:ext cx="10947400" cy="37256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 typeface="Symbol" panose="05050102010706020507" pitchFamily="18" charset="2"/>
              <a:buChar char="-"/>
            </a:pPr>
            <a:endParaRPr lang="de-AT" sz="2000" dirty="0"/>
          </a:p>
        </p:txBody>
      </p:sp>
      <p:pic>
        <p:nvPicPr>
          <p:cNvPr id="19" name="Picture 8">
            <a:extLst>
              <a:ext uri="{FF2B5EF4-FFF2-40B4-BE49-F238E27FC236}">
                <a16:creationId xmlns:a16="http://schemas.microsoft.com/office/drawing/2014/main" id="{EA10D6AB-6F2F-85B2-74CF-FC96CC0A30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650" y="5331512"/>
            <a:ext cx="1090613" cy="429635"/>
          </a:xfrm>
          <a:prstGeom prst="rect">
            <a:avLst/>
          </a:prstGeom>
          <a:noFill/>
          <a:extLst>
            <a:ext uri="{909E8E84-426E-40DD-AFC4-6F175D3DCCD1}">
              <a14:hiddenFill xmlns:a14="http://schemas.microsoft.com/office/drawing/2010/main">
                <a:solidFill>
                  <a:srgbClr val="FFFFFF"/>
                </a:solidFill>
              </a14:hiddenFill>
            </a:ext>
          </a:extLst>
        </p:spPr>
      </p:pic>
      <p:pic>
        <p:nvPicPr>
          <p:cNvPr id="23" name="Grafik 22" descr="Menüband mit einfarbiger Füllung">
            <a:extLst>
              <a:ext uri="{FF2B5EF4-FFF2-40B4-BE49-F238E27FC236}">
                <a16:creationId xmlns:a16="http://schemas.microsoft.com/office/drawing/2014/main" id="{552EDDF7-1690-6169-B327-CA989105A4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5922" y="5211844"/>
            <a:ext cx="1066800" cy="1066800"/>
          </a:xfrm>
          <a:prstGeom prst="rect">
            <a:avLst/>
          </a:prstGeom>
        </p:spPr>
      </p:pic>
      <p:sp>
        <p:nvSpPr>
          <p:cNvPr id="24" name="Textfeld 23">
            <a:extLst>
              <a:ext uri="{FF2B5EF4-FFF2-40B4-BE49-F238E27FC236}">
                <a16:creationId xmlns:a16="http://schemas.microsoft.com/office/drawing/2014/main" id="{F4C07192-1FE8-8F11-C4E4-DC0ECBB1634F}"/>
              </a:ext>
            </a:extLst>
          </p:cNvPr>
          <p:cNvSpPr txBox="1"/>
          <p:nvPr/>
        </p:nvSpPr>
        <p:spPr>
          <a:xfrm>
            <a:off x="1844764" y="5278867"/>
            <a:ext cx="4649090" cy="738664"/>
          </a:xfrm>
          <a:prstGeom prst="rect">
            <a:avLst/>
          </a:prstGeom>
          <a:noFill/>
        </p:spPr>
        <p:txBody>
          <a:bodyPr wrap="square">
            <a:spAutoFit/>
          </a:bodyPr>
          <a:lstStyle/>
          <a:p>
            <a:pPr algn="l" rtl="0" fontAlgn="base"/>
            <a:r>
              <a:rPr lang="en-US" sz="1400" b="0" i="0" dirty="0">
                <a:effectLst/>
                <a:latin typeface="Verdana" panose="020B0604030504040204" pitchFamily="34" charset="0"/>
                <a:ea typeface="Verdana" panose="020B0604030504040204" pitchFamily="34" charset="0"/>
              </a:rPr>
              <a:t>​</a:t>
            </a:r>
            <a:r>
              <a:rPr lang="de-DE" sz="1400" b="0" i="0" u="none" strike="noStrike" dirty="0">
                <a:solidFill>
                  <a:srgbClr val="404040"/>
                </a:solidFill>
                <a:effectLst/>
                <a:latin typeface="Verdana" panose="020B0604030504040204" pitchFamily="34" charset="0"/>
                <a:ea typeface="Verdana" panose="020B0604030504040204" pitchFamily="34" charset="0"/>
              </a:rPr>
              <a:t>Im Trend-Ranking „Österreichs beste Anwälte“ 2020, 2021, 2022, 2023 als beste Kanzlei außerhalb Wiens ausgezeichnet </a:t>
            </a:r>
            <a:r>
              <a:rPr lang="de-DE" sz="1400" b="0" i="0" dirty="0">
                <a:effectLst/>
                <a:latin typeface="Verdana" panose="020B0604030504040204" pitchFamily="34" charset="0"/>
                <a:ea typeface="Verdana" panose="020B0604030504040204" pitchFamily="34" charset="0"/>
              </a:rPr>
              <a:t>​</a:t>
            </a:r>
          </a:p>
        </p:txBody>
      </p:sp>
      <p:sp>
        <p:nvSpPr>
          <p:cNvPr id="25" name="Textfeld 24">
            <a:extLst>
              <a:ext uri="{FF2B5EF4-FFF2-40B4-BE49-F238E27FC236}">
                <a16:creationId xmlns:a16="http://schemas.microsoft.com/office/drawing/2014/main" id="{E38F9235-A81C-5741-FC28-E0250E265B98}"/>
              </a:ext>
            </a:extLst>
          </p:cNvPr>
          <p:cNvSpPr txBox="1"/>
          <p:nvPr/>
        </p:nvSpPr>
        <p:spPr>
          <a:xfrm>
            <a:off x="8062414" y="5213633"/>
            <a:ext cx="3633994" cy="1308050"/>
          </a:xfrm>
          <a:prstGeom prst="rect">
            <a:avLst/>
          </a:prstGeom>
          <a:noFill/>
        </p:spPr>
        <p:txBody>
          <a:bodyPr wrap="square" rtlCol="0">
            <a:spAutoFit/>
          </a:bodyPr>
          <a:lstStyle/>
          <a:p>
            <a:r>
              <a:rPr lang="de-DE" sz="1400" b="0" i="0" u="none" strike="noStrike" dirty="0">
                <a:solidFill>
                  <a:srgbClr val="404040"/>
                </a:solidFill>
                <a:effectLst/>
                <a:latin typeface="Verdana" panose="020B0604030504040204" pitchFamily="34" charset="0"/>
                <a:ea typeface="Verdana" panose="020B0604030504040204" pitchFamily="34" charset="0"/>
              </a:rPr>
              <a:t>JUVE-Ranking: Top Wirtschaftskanzlei</a:t>
            </a:r>
          </a:p>
          <a:p>
            <a:r>
              <a:rPr lang="de-DE" sz="900" dirty="0">
                <a:solidFill>
                  <a:srgbClr val="404040"/>
                </a:solidFill>
                <a:latin typeface="Verdana" panose="020B0604030504040204" pitchFamily="34" charset="0"/>
                <a:ea typeface="Verdana" panose="020B0604030504040204" pitchFamily="34" charset="0"/>
              </a:rPr>
              <a:t>(in den Rechtsbereichen)</a:t>
            </a:r>
          </a:p>
          <a:p>
            <a:endParaRPr lang="de-DE" sz="1400" b="0" i="0" u="none" strike="noStrike" dirty="0">
              <a:solidFill>
                <a:srgbClr val="404040"/>
              </a:solidFill>
              <a:effectLst/>
              <a:latin typeface="Verdana" panose="020B0604030504040204" pitchFamily="34" charset="0"/>
              <a:ea typeface="Verdana" panose="020B0604030504040204" pitchFamily="34" charset="0"/>
            </a:endParaRPr>
          </a:p>
          <a:p>
            <a:r>
              <a:rPr lang="de-DE" sz="1400" dirty="0"/>
              <a:t>– M&amp;A und Gesellschaftsrecht</a:t>
            </a:r>
            <a:br>
              <a:rPr lang="de-DE" sz="1400" dirty="0"/>
            </a:br>
            <a:r>
              <a:rPr lang="de-DE" sz="1400" dirty="0"/>
              <a:t>– Bank- und Finanzrecht</a:t>
            </a:r>
            <a:br>
              <a:rPr lang="de-DE" sz="1400" dirty="0"/>
            </a:br>
            <a:r>
              <a:rPr lang="de-DE" sz="1400" dirty="0"/>
              <a:t>– Öffentliches Recht / Vergaberecht</a:t>
            </a:r>
            <a:endParaRPr lang="en-US" sz="1400" dirty="0">
              <a:latin typeface="Verdana" panose="020B0604030504040204" pitchFamily="34" charset="0"/>
              <a:ea typeface="Verdana" panose="020B0604030504040204" pitchFamily="34" charset="0"/>
            </a:endParaRPr>
          </a:p>
        </p:txBody>
      </p:sp>
      <p:pic>
        <p:nvPicPr>
          <p:cNvPr id="31" name="Picture 4">
            <a:extLst>
              <a:ext uri="{FF2B5EF4-FFF2-40B4-BE49-F238E27FC236}">
                <a16:creationId xmlns:a16="http://schemas.microsoft.com/office/drawing/2014/main" id="{030947F4-93A2-7A4D-5BD1-F0F5029915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1708" y="5454830"/>
            <a:ext cx="8001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2" name="Grafik 31" descr="Menüband mit einfarbiger Füllung">
            <a:extLst>
              <a:ext uri="{FF2B5EF4-FFF2-40B4-BE49-F238E27FC236}">
                <a16:creationId xmlns:a16="http://schemas.microsoft.com/office/drawing/2014/main" id="{99870402-427A-9284-9D86-F2FE92A37E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78358" y="5331765"/>
            <a:ext cx="1066800" cy="1066800"/>
          </a:xfrm>
          <a:prstGeom prst="rect">
            <a:avLst/>
          </a:prstGeom>
        </p:spPr>
      </p:pic>
      <p:sp>
        <p:nvSpPr>
          <p:cNvPr id="34" name="Textfeld 33">
            <a:extLst>
              <a:ext uri="{FF2B5EF4-FFF2-40B4-BE49-F238E27FC236}">
                <a16:creationId xmlns:a16="http://schemas.microsoft.com/office/drawing/2014/main" id="{95AB175E-8E0D-372A-8F29-A4F08F5C623C}"/>
              </a:ext>
            </a:extLst>
          </p:cNvPr>
          <p:cNvSpPr txBox="1"/>
          <p:nvPr/>
        </p:nvSpPr>
        <p:spPr>
          <a:xfrm>
            <a:off x="478958" y="1577595"/>
            <a:ext cx="5788769" cy="3447098"/>
          </a:xfrm>
          <a:prstGeom prst="rect">
            <a:avLst/>
          </a:prstGeom>
          <a:noFill/>
        </p:spPr>
        <p:txBody>
          <a:bodyPr wrap="square">
            <a:spAutoFit/>
          </a:bodyPr>
          <a:lstStyle/>
          <a:p>
            <a:pPr marL="804863" marR="0" lvl="0" indent="-804863" defTabSz="914400" rtl="0" eaLnBrk="1" fontAlgn="base" latinLnBrk="0" hangingPunct="1">
              <a:spcBef>
                <a:spcPts val="0"/>
              </a:spcBef>
              <a:spcAft>
                <a:spcPts val="0"/>
              </a:spcAft>
              <a:buClrTx/>
              <a:buSzTx/>
              <a:buFontTx/>
              <a:buNone/>
              <a:tabLst/>
              <a:defRPr/>
            </a:pPr>
            <a:r>
              <a:rPr kumimoji="0" lang="de-DE" sz="1600" b="0" i="0" u="none" strike="noStrike" kern="1200" cap="none" spc="0" normalizeH="0" baseline="0" noProof="0" dirty="0">
                <a:ln>
                  <a:noFill/>
                </a:ln>
                <a:effectLst/>
                <a:uLnTx/>
                <a:uFillTx/>
                <a:latin typeface="Verdana" panose="020B0604030504040204" pitchFamily="34" charset="0"/>
                <a:ea typeface="Verdana" panose="020B0604030504040204" pitchFamily="34" charset="0"/>
              </a:rPr>
              <a:t>CHG Rechtsanwälte 1999 gegründet</a:t>
            </a:r>
          </a:p>
          <a:p>
            <a:pPr marL="804863" marR="0" lvl="0" indent="-804863" defTabSz="914400" rtl="0" eaLnBrk="1" fontAlgn="base" latinLnBrk="0" hangingPunct="1">
              <a:spcBef>
                <a:spcPts val="0"/>
              </a:spcBef>
              <a:spcAft>
                <a:spcPts val="0"/>
              </a:spcAft>
              <a:buClrTx/>
              <a:buSzTx/>
              <a:buFontTx/>
              <a:buNone/>
              <a:tabLst/>
              <a:defRPr/>
            </a:pPr>
            <a:endParaRPr lang="de-DE" sz="1600" dirty="0">
              <a:latin typeface="Verdana" panose="020B0604030504040204" pitchFamily="34" charset="0"/>
              <a:ea typeface="Verdana" panose="020B0604030504040204" pitchFamily="34" charset="0"/>
            </a:endParaRPr>
          </a:p>
          <a:p>
            <a:pPr marL="0" indent="0">
              <a:lnSpc>
                <a:spcPct val="150000"/>
              </a:lnSpc>
              <a:buNone/>
            </a:pPr>
            <a:r>
              <a:rPr kumimoji="0" lang="de-DE" sz="1600" b="0" i="0" u="none" strike="noStrike" kern="1200" cap="none" spc="0" normalizeH="0" baseline="0" noProof="0" dirty="0">
                <a:ln>
                  <a:noFill/>
                </a:ln>
                <a:effectLst/>
                <a:uLnTx/>
                <a:uFillTx/>
                <a:latin typeface="Verdana" panose="020B0604030504040204" pitchFamily="34" charset="0"/>
                <a:ea typeface="Verdana" panose="020B0604030504040204" pitchFamily="34" charset="0"/>
              </a:rPr>
              <a:t>Spezialisierung auf Wirtschaftsrecht</a:t>
            </a:r>
            <a:r>
              <a:rPr lang="de-AT" sz="1600" dirty="0">
                <a:solidFill>
                  <a:srgbClr val="C00000"/>
                </a:solidFill>
                <a:latin typeface="Verdana" panose="020B0604030504040204" pitchFamily="34" charset="0"/>
                <a:ea typeface="Verdana" panose="020B0604030504040204" pitchFamily="34" charset="0"/>
              </a:rPr>
              <a:t> </a:t>
            </a:r>
            <a:br>
              <a:rPr lang="de-AT" sz="2400" dirty="0">
                <a:solidFill>
                  <a:srgbClr val="C00000"/>
                </a:solidFill>
                <a:latin typeface="Verdana" panose="020B0604030504040204" pitchFamily="34" charset="0"/>
                <a:ea typeface="Verdana" panose="020B0604030504040204" pitchFamily="34" charset="0"/>
              </a:rPr>
            </a:br>
            <a:r>
              <a:rPr lang="de-AT" sz="1200" dirty="0">
                <a:solidFill>
                  <a:srgbClr val="C00000"/>
                </a:solidFill>
                <a:latin typeface="Verdana" panose="020B0604030504040204" pitchFamily="34" charset="0"/>
                <a:ea typeface="Verdana" panose="020B0604030504040204" pitchFamily="34" charset="0"/>
              </a:rPr>
              <a:t>Praxisgruppen</a:t>
            </a:r>
          </a:p>
          <a:p>
            <a:pPr lvl="1">
              <a:lnSpc>
                <a:spcPct val="150000"/>
              </a:lnSpc>
              <a:buFont typeface="Symbol" panose="05050102010706020507" pitchFamily="18" charset="2"/>
              <a:buChar char="-"/>
            </a:pPr>
            <a:r>
              <a:rPr lang="de-AT" sz="1200" dirty="0">
                <a:latin typeface="Verdana" panose="020B0604030504040204" pitchFamily="34" charset="0"/>
                <a:ea typeface="Verdana" panose="020B0604030504040204" pitchFamily="34" charset="0"/>
              </a:rPr>
              <a:t> Immobilienrecht</a:t>
            </a:r>
          </a:p>
          <a:p>
            <a:pPr lvl="1">
              <a:lnSpc>
                <a:spcPct val="150000"/>
              </a:lnSpc>
              <a:buFont typeface="Symbol" panose="05050102010706020507" pitchFamily="18" charset="2"/>
              <a:buChar char="-"/>
            </a:pPr>
            <a:r>
              <a:rPr lang="de-AT" sz="1200" dirty="0">
                <a:latin typeface="Verdana" panose="020B0604030504040204" pitchFamily="34" charset="0"/>
                <a:ea typeface="Verdana" panose="020B0604030504040204" pitchFamily="34" charset="0"/>
              </a:rPr>
              <a:t> Corporate / M&amp;A</a:t>
            </a:r>
          </a:p>
          <a:p>
            <a:pPr lvl="1">
              <a:lnSpc>
                <a:spcPct val="150000"/>
              </a:lnSpc>
              <a:buFont typeface="Symbol" panose="05050102010706020507" pitchFamily="18" charset="2"/>
              <a:buChar char="-"/>
            </a:pPr>
            <a:r>
              <a:rPr lang="de-AT" sz="1200" dirty="0">
                <a:latin typeface="Verdana" panose="020B0604030504040204" pitchFamily="34" charset="0"/>
                <a:ea typeface="Verdana" panose="020B0604030504040204" pitchFamily="34" charset="0"/>
              </a:rPr>
              <a:t> Öffentliches Wirtschaftsrecht und Vergaberecht</a:t>
            </a:r>
          </a:p>
          <a:p>
            <a:pPr lvl="1">
              <a:lnSpc>
                <a:spcPct val="150000"/>
              </a:lnSpc>
              <a:buFont typeface="Symbol" panose="05050102010706020507" pitchFamily="18" charset="2"/>
              <a:buChar char="-"/>
            </a:pPr>
            <a:r>
              <a:rPr lang="de-AT" sz="1200" dirty="0">
                <a:latin typeface="Verdana" panose="020B0604030504040204" pitchFamily="34" charset="0"/>
                <a:ea typeface="Verdana" panose="020B0604030504040204" pitchFamily="34" charset="0"/>
              </a:rPr>
              <a:t> Business Law</a:t>
            </a:r>
          </a:p>
          <a:p>
            <a:pPr lvl="1">
              <a:lnSpc>
                <a:spcPct val="150000"/>
              </a:lnSpc>
              <a:buFont typeface="Symbol" panose="05050102010706020507" pitchFamily="18" charset="2"/>
              <a:buChar char="-"/>
            </a:pPr>
            <a:r>
              <a:rPr lang="de-AT" sz="1200" dirty="0">
                <a:latin typeface="Verdana" panose="020B0604030504040204" pitchFamily="34" charset="0"/>
                <a:ea typeface="Verdana" panose="020B0604030504040204" pitchFamily="34" charset="0"/>
              </a:rPr>
              <a:t> Banking &amp; Finance</a:t>
            </a:r>
          </a:p>
          <a:p>
            <a:pPr lvl="1">
              <a:lnSpc>
                <a:spcPct val="150000"/>
              </a:lnSpc>
              <a:buFont typeface="Symbol" panose="05050102010706020507" pitchFamily="18" charset="2"/>
              <a:buChar char="-"/>
            </a:pPr>
            <a:r>
              <a:rPr lang="de-AT" sz="1200" dirty="0">
                <a:latin typeface="Verdana" panose="020B0604030504040204" pitchFamily="34" charset="0"/>
                <a:ea typeface="Verdana" panose="020B0604030504040204" pitchFamily="34" charset="0"/>
              </a:rPr>
              <a:t> Data &amp; Technology </a:t>
            </a:r>
            <a:endParaRPr kumimoji="0" lang="de-DE" sz="1200" b="0" i="0" u="none" strike="noStrike" kern="1200" cap="none" spc="0" normalizeH="0" baseline="0" noProof="0" dirty="0">
              <a:ln>
                <a:noFill/>
              </a:ln>
              <a:effectLst/>
              <a:uLnTx/>
              <a:uFillTx/>
              <a:latin typeface="Verdana" panose="020B0604030504040204" pitchFamily="34" charset="0"/>
              <a:ea typeface="Verdana" panose="020B0604030504040204" pitchFamily="34" charset="0"/>
            </a:endParaRPr>
          </a:p>
          <a:p>
            <a:pPr marL="804863" marR="0" lvl="0" indent="-804863" defTabSz="914400" rtl="0" eaLnBrk="1" fontAlgn="base" latinLnBrk="0" hangingPunct="1">
              <a:spcBef>
                <a:spcPts val="0"/>
              </a:spcBef>
              <a:spcAft>
                <a:spcPts val="0"/>
              </a:spcAft>
              <a:buClrTx/>
              <a:buSzTx/>
              <a:buFontTx/>
              <a:buNone/>
              <a:tabLst/>
              <a:defRPr/>
            </a:pPr>
            <a:endParaRPr lang="de-DE" dirty="0">
              <a:latin typeface="Verdana" panose="020B0604030504040204" pitchFamily="34" charset="0"/>
              <a:ea typeface="Verdana" panose="020B0604030504040204" pitchFamily="34" charset="0"/>
            </a:endParaRPr>
          </a:p>
          <a:p>
            <a:pPr marL="804863" marR="0" lvl="0" indent="-804863" defTabSz="914400" rtl="0" eaLnBrk="1" fontAlgn="base" latinLnBrk="0" hangingPunct="1">
              <a:spcBef>
                <a:spcPts val="0"/>
              </a:spcBef>
              <a:spcAft>
                <a:spcPts val="0"/>
              </a:spcAft>
              <a:buClrTx/>
              <a:buSzTx/>
              <a:buFontTx/>
              <a:buNone/>
              <a:tabLst/>
              <a:defRPr/>
            </a:pPr>
            <a:r>
              <a:rPr kumimoji="0" lang="de-DE" sz="1600" b="0" i="0" u="none" strike="noStrike" kern="1200" cap="none" spc="0" normalizeH="0" baseline="0" noProof="0" dirty="0">
                <a:ln>
                  <a:noFill/>
                </a:ln>
                <a:effectLst/>
                <a:uLnTx/>
                <a:uFillTx/>
                <a:latin typeface="Verdana" panose="020B0604030504040204" pitchFamily="34" charset="0"/>
                <a:ea typeface="Verdana" panose="020B0604030504040204" pitchFamily="34" charset="0"/>
              </a:rPr>
              <a:t>Niederlassungen</a:t>
            </a:r>
            <a:r>
              <a:rPr kumimoji="0" lang="en-US" sz="1600" b="0" i="0" u="none" strike="noStrike" kern="1200" cap="none" spc="0" normalizeH="0" baseline="0" noProof="0" dirty="0">
                <a:ln>
                  <a:noFill/>
                </a:ln>
                <a:effectLst/>
                <a:uLnTx/>
                <a:uFillTx/>
                <a:latin typeface="Verdana" panose="020B0604030504040204" pitchFamily="34" charset="0"/>
                <a:ea typeface="Verdana" panose="020B0604030504040204" pitchFamily="34" charset="0"/>
              </a:rPr>
              <a:t>​ in Innsbruck, Wien, St. Johann</a:t>
            </a:r>
          </a:p>
        </p:txBody>
      </p:sp>
      <p:sp>
        <p:nvSpPr>
          <p:cNvPr id="41" name="Fußzeilenplatzhalter 2">
            <a:extLst>
              <a:ext uri="{FF2B5EF4-FFF2-40B4-BE49-F238E27FC236}">
                <a16:creationId xmlns:a16="http://schemas.microsoft.com/office/drawing/2014/main" id="{32BB0843-83D8-97C4-C985-8B8D5CB7A3B3}"/>
              </a:ext>
            </a:extLst>
          </p:cNvPr>
          <p:cNvSpPr>
            <a:spLocks noGrp="1"/>
          </p:cNvSpPr>
          <p:nvPr>
            <p:ph type="ftr" sz="quarter" idx="11"/>
          </p:nvPr>
        </p:nvSpPr>
        <p:spPr>
          <a:xfrm>
            <a:off x="4045082" y="6362834"/>
            <a:ext cx="4114800" cy="365125"/>
          </a:xfrm>
        </p:spPr>
        <p:txBody>
          <a:bodyPr/>
          <a:lstStyle/>
          <a:p>
            <a:r>
              <a:rPr lang="de-AT"/>
              <a:t>CHG Rechtsanwälte</a:t>
            </a:r>
            <a:endParaRPr lang="de-AT" dirty="0"/>
          </a:p>
        </p:txBody>
      </p:sp>
      <p:sp>
        <p:nvSpPr>
          <p:cNvPr id="42" name="Foliennummernplatzhalter 3">
            <a:extLst>
              <a:ext uri="{FF2B5EF4-FFF2-40B4-BE49-F238E27FC236}">
                <a16:creationId xmlns:a16="http://schemas.microsoft.com/office/drawing/2014/main" id="{4760BA2F-A807-E2EE-941C-91AA8A19E5D3}"/>
              </a:ext>
            </a:extLst>
          </p:cNvPr>
          <p:cNvSpPr>
            <a:spLocks noGrp="1"/>
          </p:cNvSpPr>
          <p:nvPr>
            <p:ph type="sldNum" sz="quarter" idx="12"/>
          </p:nvPr>
        </p:nvSpPr>
        <p:spPr>
          <a:xfrm>
            <a:off x="8617082" y="6362834"/>
            <a:ext cx="2743200" cy="365125"/>
          </a:xfrm>
        </p:spPr>
        <p:txBody>
          <a:bodyPr/>
          <a:lstStyle/>
          <a:p>
            <a:fld id="{C6D6C7D7-BADB-4973-B55E-9E8756EAF55E}" type="slidenum">
              <a:rPr lang="de-AT" smtClean="0"/>
              <a:t>18</a:t>
            </a:fld>
            <a:endParaRPr lang="de-AT" dirty="0"/>
          </a:p>
        </p:txBody>
      </p:sp>
      <p:sp>
        <p:nvSpPr>
          <p:cNvPr id="43" name="Datumsplatzhalter 4">
            <a:extLst>
              <a:ext uri="{FF2B5EF4-FFF2-40B4-BE49-F238E27FC236}">
                <a16:creationId xmlns:a16="http://schemas.microsoft.com/office/drawing/2014/main" id="{84A07531-6E09-79B6-137C-F42DE881BECF}"/>
              </a:ext>
            </a:extLst>
          </p:cNvPr>
          <p:cNvSpPr txBox="1">
            <a:spLocks/>
          </p:cNvSpPr>
          <p:nvPr/>
        </p:nvSpPr>
        <p:spPr>
          <a:xfrm>
            <a:off x="844682" y="6362834"/>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Jänner 2025</a:t>
            </a:r>
            <a:endParaRPr lang="de-AT" dirty="0"/>
          </a:p>
        </p:txBody>
      </p:sp>
    </p:spTree>
    <p:extLst>
      <p:ext uri="{BB962C8B-B14F-4D97-AF65-F5344CB8AC3E}">
        <p14:creationId xmlns:p14="http://schemas.microsoft.com/office/powerpoint/2010/main" val="99376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AT" dirty="0"/>
              <a:t>CHG Czernich Haidlen Gast &amp; Partner Rechtsanwälte GmbH</a:t>
            </a:r>
          </a:p>
        </p:txBody>
      </p:sp>
      <p:sp>
        <p:nvSpPr>
          <p:cNvPr id="10" name="Rectangle 16">
            <a:extLst>
              <a:ext uri="{FF2B5EF4-FFF2-40B4-BE49-F238E27FC236}">
                <a16:creationId xmlns:a16="http://schemas.microsoft.com/office/drawing/2014/main" id="{E7322DAF-2FBF-44B6-B3CA-772DC9B45A38}"/>
              </a:ext>
            </a:extLst>
          </p:cNvPr>
          <p:cNvSpPr/>
          <p:nvPr/>
        </p:nvSpPr>
        <p:spPr bwMode="auto">
          <a:xfrm>
            <a:off x="2148531" y="2453189"/>
            <a:ext cx="3621320" cy="757906"/>
          </a:xfrm>
          <a:prstGeom prst="rect">
            <a:avLst/>
          </a:prstGeom>
          <a:noFill/>
          <a:ln w="6350" cap="flat" cmpd="sng" algn="ctr">
            <a:noFill/>
            <a:prstDash val="solid"/>
            <a:round/>
            <a:headEnd type="none" w="med" len="med"/>
            <a:tailEnd type="none" w="med" len="med"/>
          </a:ln>
          <a:effectLst/>
        </p:spPr>
        <p:txBody>
          <a:bodyPr rot="0" spcFirstLastPara="0" vertOverflow="overflow" horzOverflow="overflow" vert="horz" wrap="square" lIns="180000" tIns="46800" rIns="216000" bIns="46800" numCol="1" spcCol="0" rtlCol="0" fromWordArt="0" anchor="ctr" anchorCtr="0" forceAA="0" compatLnSpc="1">
            <a:prstTxWarp prst="textNoShape">
              <a:avLst/>
            </a:prstTxWarp>
            <a:noAutofit/>
          </a:bodyPr>
          <a:lstStyle/>
          <a:p>
            <a:pPr algn="r" fontAlgn="base">
              <a:spcBef>
                <a:spcPct val="0"/>
              </a:spcBef>
              <a:spcAft>
                <a:spcPct val="0"/>
              </a:spcAft>
            </a:pPr>
            <a:r>
              <a:rPr lang="de-DE" sz="1600" b="1" dirty="0">
                <a:solidFill>
                  <a:schemeClr val="tx1">
                    <a:lumMod val="75000"/>
                    <a:lumOff val="25000"/>
                  </a:schemeClr>
                </a:solidFill>
                <a:cs typeface="Arial" pitchFamily="34" charset="0"/>
              </a:rPr>
              <a:t>Roland M. Wegleiter</a:t>
            </a:r>
          </a:p>
          <a:p>
            <a:pPr algn="r" fontAlgn="base">
              <a:spcBef>
                <a:spcPct val="0"/>
              </a:spcBef>
              <a:spcAft>
                <a:spcPct val="0"/>
              </a:spcAft>
            </a:pPr>
            <a:r>
              <a:rPr lang="de-DE" sz="1600" dirty="0"/>
              <a:t>wegleiter@chg.at</a:t>
            </a:r>
            <a:endParaRPr lang="de-DE" sz="1600" dirty="0">
              <a:solidFill>
                <a:schemeClr val="tx1">
                  <a:lumMod val="75000"/>
                  <a:lumOff val="25000"/>
                </a:schemeClr>
              </a:solidFill>
              <a:cs typeface="Arial" pitchFamily="34" charset="0"/>
            </a:endParaRPr>
          </a:p>
        </p:txBody>
      </p:sp>
      <p:sp>
        <p:nvSpPr>
          <p:cNvPr id="11" name="Rectangle 28">
            <a:extLst>
              <a:ext uri="{FF2B5EF4-FFF2-40B4-BE49-F238E27FC236}">
                <a16:creationId xmlns:a16="http://schemas.microsoft.com/office/drawing/2014/main" id="{B7900651-0C36-4447-8913-724605E4B376}"/>
              </a:ext>
            </a:extLst>
          </p:cNvPr>
          <p:cNvSpPr/>
          <p:nvPr/>
        </p:nvSpPr>
        <p:spPr bwMode="auto">
          <a:xfrm>
            <a:off x="428949" y="4960733"/>
            <a:ext cx="5112568" cy="71438"/>
          </a:xfrm>
          <a:prstGeom prst="rect">
            <a:avLst/>
          </a:prstGeom>
          <a:solidFill>
            <a:srgbClr val="D05053"/>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de-DE" sz="1400" b="0" i="0" u="none" strike="noStrike" cap="none" normalizeH="0" baseline="0" dirty="0" err="1">
              <a:ln>
                <a:noFill/>
              </a:ln>
              <a:solidFill>
                <a:schemeClr val="tx1"/>
              </a:solidFill>
              <a:effectLst/>
              <a:latin typeface="Arial" charset="0"/>
            </a:endParaRPr>
          </a:p>
        </p:txBody>
      </p:sp>
      <p:sp>
        <p:nvSpPr>
          <p:cNvPr id="3" name="Rectangle 28">
            <a:extLst>
              <a:ext uri="{FF2B5EF4-FFF2-40B4-BE49-F238E27FC236}">
                <a16:creationId xmlns:a16="http://schemas.microsoft.com/office/drawing/2014/main" id="{816AE1B9-434D-D556-87CA-157D3264CD22}"/>
              </a:ext>
            </a:extLst>
          </p:cNvPr>
          <p:cNvSpPr/>
          <p:nvPr/>
        </p:nvSpPr>
        <p:spPr bwMode="auto">
          <a:xfrm>
            <a:off x="6306951" y="4966713"/>
            <a:ext cx="5112568" cy="71438"/>
          </a:xfrm>
          <a:prstGeom prst="rect">
            <a:avLst/>
          </a:prstGeom>
          <a:solidFill>
            <a:srgbClr val="D05053"/>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de-DE" sz="1400" b="0" i="0" u="none" strike="noStrike" cap="none" normalizeH="0" baseline="0" dirty="0" err="1">
              <a:ln>
                <a:noFill/>
              </a:ln>
              <a:solidFill>
                <a:schemeClr val="tx1"/>
              </a:solidFill>
              <a:effectLst/>
              <a:latin typeface="Arial" charset="0"/>
            </a:endParaRPr>
          </a:p>
        </p:txBody>
      </p:sp>
      <p:sp>
        <p:nvSpPr>
          <p:cNvPr id="20" name="Rectangle 16">
            <a:extLst>
              <a:ext uri="{FF2B5EF4-FFF2-40B4-BE49-F238E27FC236}">
                <a16:creationId xmlns:a16="http://schemas.microsoft.com/office/drawing/2014/main" id="{4725B3E5-A650-E75E-4305-09D27ECE79BF}"/>
              </a:ext>
            </a:extLst>
          </p:cNvPr>
          <p:cNvSpPr/>
          <p:nvPr/>
        </p:nvSpPr>
        <p:spPr bwMode="auto">
          <a:xfrm>
            <a:off x="9891603" y="2461767"/>
            <a:ext cx="1816303" cy="757906"/>
          </a:xfrm>
          <a:prstGeom prst="rect">
            <a:avLst/>
          </a:prstGeom>
          <a:noFill/>
          <a:ln w="6350" cap="flat" cmpd="sng" algn="ctr">
            <a:noFill/>
            <a:prstDash val="solid"/>
            <a:round/>
            <a:headEnd type="none" w="med" len="med"/>
            <a:tailEnd type="none" w="med" len="med"/>
          </a:ln>
          <a:effectLst/>
        </p:spPr>
        <p:txBody>
          <a:bodyPr rot="0" spcFirstLastPara="0" vertOverflow="overflow" horzOverflow="overflow" vert="horz" wrap="square" lIns="180000" tIns="46800" rIns="216000" bIns="46800" numCol="1" spcCol="0" rtlCol="0" fromWordArt="0" anchor="ctr" anchorCtr="0" forceAA="0" compatLnSpc="1">
            <a:prstTxWarp prst="textNoShape">
              <a:avLst/>
            </a:prstTxWarp>
            <a:noAutofit/>
          </a:bodyPr>
          <a:lstStyle/>
          <a:p>
            <a:pPr fontAlgn="base">
              <a:spcBef>
                <a:spcPct val="0"/>
              </a:spcBef>
              <a:spcAft>
                <a:spcPct val="0"/>
              </a:spcAft>
            </a:pPr>
            <a:r>
              <a:rPr lang="de-DE" sz="1600" b="1" dirty="0">
                <a:solidFill>
                  <a:schemeClr val="tx1">
                    <a:lumMod val="75000"/>
                    <a:lumOff val="25000"/>
                  </a:schemeClr>
                </a:solidFill>
                <a:cs typeface="Arial" pitchFamily="34" charset="0"/>
              </a:rPr>
              <a:t>Mario Kathrein</a:t>
            </a:r>
          </a:p>
          <a:p>
            <a:pPr fontAlgn="base">
              <a:spcBef>
                <a:spcPct val="0"/>
              </a:spcBef>
              <a:spcAft>
                <a:spcPct val="0"/>
              </a:spcAft>
            </a:pPr>
            <a:r>
              <a:rPr lang="de-DE" sz="1600" dirty="0">
                <a:solidFill>
                  <a:schemeClr val="tx1">
                    <a:lumMod val="75000"/>
                    <a:lumOff val="25000"/>
                  </a:schemeClr>
                </a:solidFill>
                <a:cs typeface="Arial" pitchFamily="34" charset="0"/>
              </a:rPr>
              <a:t>kathrein@chg.at</a:t>
            </a:r>
          </a:p>
        </p:txBody>
      </p:sp>
      <p:pic>
        <p:nvPicPr>
          <p:cNvPr id="4" name="Grafik 3" descr="Ein Bild, das Menschliches Gesicht, Mann, Person, Kleidung enthält.&#10;&#10;Automatisch generierte Beschreibung">
            <a:extLst>
              <a:ext uri="{FF2B5EF4-FFF2-40B4-BE49-F238E27FC236}">
                <a16:creationId xmlns:a16="http://schemas.microsoft.com/office/drawing/2014/main" id="{C18F2A89-488A-838B-7305-9E4F7F59C7C2}"/>
              </a:ext>
            </a:extLst>
          </p:cNvPr>
          <p:cNvPicPr>
            <a:picLocks noChangeAspect="1"/>
          </p:cNvPicPr>
          <p:nvPr/>
        </p:nvPicPr>
        <p:blipFill>
          <a:blip r:embed="rId2" cstate="print">
            <a:clrChange>
              <a:clrFrom>
                <a:srgbClr val="E6E6E6"/>
              </a:clrFrom>
              <a:clrTo>
                <a:srgbClr val="E6E6E6">
                  <a:alpha val="0"/>
                </a:srgbClr>
              </a:clrTo>
            </a:clrChange>
            <a:extLst>
              <a:ext uri="{28A0092B-C50C-407E-A947-70E740481C1C}">
                <a14:useLocalDpi xmlns:a14="http://schemas.microsoft.com/office/drawing/2010/main" val="0"/>
              </a:ext>
            </a:extLst>
          </a:blip>
          <a:srcRect l="17647" r="14501"/>
          <a:stretch/>
        </p:blipFill>
        <p:spPr>
          <a:xfrm>
            <a:off x="1094275" y="1779673"/>
            <a:ext cx="3245377" cy="2880000"/>
          </a:xfrm>
          <a:prstGeom prst="rect">
            <a:avLst/>
          </a:prstGeom>
        </p:spPr>
      </p:pic>
      <p:pic>
        <p:nvPicPr>
          <p:cNvPr id="7" name="Grafik 6" descr="Ein Bild, das Menschliches Gesicht, Person, Kleidung, Formelle Kleidung enthält.&#10;&#10;Automatisch generierte Beschreibung">
            <a:extLst>
              <a:ext uri="{FF2B5EF4-FFF2-40B4-BE49-F238E27FC236}">
                <a16:creationId xmlns:a16="http://schemas.microsoft.com/office/drawing/2014/main" id="{D83DA341-164D-CAE4-4C3E-EB68A6FD0504}"/>
              </a:ext>
            </a:extLst>
          </p:cNvPr>
          <p:cNvPicPr>
            <a:picLocks noChangeAspect="1"/>
          </p:cNvPicPr>
          <p:nvPr/>
        </p:nvPicPr>
        <p:blipFill>
          <a:blip r:embed="rId3" cstate="print">
            <a:clrChange>
              <a:clrFrom>
                <a:srgbClr val="E6E6E6"/>
              </a:clrFrom>
              <a:clrTo>
                <a:srgbClr val="E6E6E6">
                  <a:alpha val="0"/>
                </a:srgbClr>
              </a:clrTo>
            </a:clrChange>
            <a:extLst>
              <a:ext uri="{28A0092B-C50C-407E-A947-70E740481C1C}">
                <a14:useLocalDpi xmlns:a14="http://schemas.microsoft.com/office/drawing/2010/main" val="0"/>
              </a:ext>
            </a:extLst>
          </a:blip>
          <a:srcRect l="17645" r="16613"/>
          <a:stretch/>
        </p:blipFill>
        <p:spPr>
          <a:xfrm>
            <a:off x="6909847" y="1779673"/>
            <a:ext cx="3177898" cy="2880000"/>
          </a:xfrm>
          <a:prstGeom prst="rect">
            <a:avLst/>
          </a:prstGeom>
        </p:spPr>
      </p:pic>
      <p:sp>
        <p:nvSpPr>
          <p:cNvPr id="8" name="Titel 1">
            <a:extLst>
              <a:ext uri="{FF2B5EF4-FFF2-40B4-BE49-F238E27FC236}">
                <a16:creationId xmlns:a16="http://schemas.microsoft.com/office/drawing/2014/main" id="{4312C70B-7AEA-5E7D-7D00-98884A334BB2}"/>
              </a:ext>
            </a:extLst>
          </p:cNvPr>
          <p:cNvSpPr txBox="1">
            <a:spLocks/>
          </p:cNvSpPr>
          <p:nvPr/>
        </p:nvSpPr>
        <p:spPr>
          <a:xfrm>
            <a:off x="710013" y="6826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AT" sz="3200" dirty="0">
              <a:solidFill>
                <a:srgbClr val="C00000"/>
              </a:solidFill>
              <a:latin typeface="Verdana Pro" panose="020B0604030504040204" pitchFamily="34" charset="0"/>
              <a:ea typeface="Verdana" panose="020B0604030504040204" pitchFamily="34" charset="0"/>
              <a:cs typeface="+mn-cs"/>
            </a:endParaRPr>
          </a:p>
          <a:p>
            <a:r>
              <a:rPr lang="de-AT" sz="3200" dirty="0">
                <a:solidFill>
                  <a:srgbClr val="C00000"/>
                </a:solidFill>
                <a:latin typeface="Verdana Pro" panose="020B0604030504040204" pitchFamily="34" charset="0"/>
                <a:ea typeface="Verdana" panose="020B0604030504040204" pitchFamily="34" charset="0"/>
                <a:cs typeface="+mn-cs"/>
              </a:rPr>
              <a:t>Ihre Ansprechpartner</a:t>
            </a:r>
          </a:p>
        </p:txBody>
      </p:sp>
      <p:sp>
        <p:nvSpPr>
          <p:cNvPr id="2" name="Rectangle 16">
            <a:extLst>
              <a:ext uri="{FF2B5EF4-FFF2-40B4-BE49-F238E27FC236}">
                <a16:creationId xmlns:a16="http://schemas.microsoft.com/office/drawing/2014/main" id="{248029C1-97F0-A400-69A4-78CE47BEA632}"/>
              </a:ext>
            </a:extLst>
          </p:cNvPr>
          <p:cNvSpPr>
            <a:spLocks noGrp="1"/>
          </p:cNvSpPr>
          <p:nvPr>
            <p:ph idx="1"/>
          </p:nvPr>
        </p:nvSpPr>
        <p:spPr bwMode="auto">
          <a:xfrm>
            <a:off x="7852350" y="4599020"/>
            <a:ext cx="3822189" cy="3742762"/>
          </a:xfrm>
          <a:prstGeom prst="rect">
            <a:avLst/>
          </a:prstGeom>
        </p:spPr>
        <p:txBody>
          <a:bodyPr rot="0" spcFirstLastPara="0" vertOverflow="overflow" horzOverflow="overflow" vert="horz" lIns="180000" tIns="46800" rIns="216000" bIns="46800" numCol="1" spcCol="0" rtlCol="0" fromWordArt="0" anchorCtr="0" forceAA="0" compatLnSpc="1">
            <a:prstTxWarp prst="textNoShape">
              <a:avLst/>
            </a:prstTxWarp>
            <a:normAutofit/>
          </a:bodyPr>
          <a:lstStyle/>
          <a:p>
            <a:pPr marL="0" indent="0" algn="r" fontAlgn="base">
              <a:lnSpc>
                <a:spcPct val="100000"/>
              </a:lnSpc>
              <a:spcBef>
                <a:spcPct val="0"/>
              </a:spcBef>
              <a:buNone/>
            </a:pPr>
            <a:endParaRPr lang="de-DE" sz="1400" b="1" dirty="0">
              <a:cs typeface="Arial" pitchFamily="34" charset="0"/>
            </a:endParaRPr>
          </a:p>
          <a:p>
            <a:pPr marL="0" indent="0" algn="r" fontAlgn="base">
              <a:lnSpc>
                <a:spcPct val="100000"/>
              </a:lnSpc>
              <a:spcBef>
                <a:spcPct val="0"/>
              </a:spcBef>
              <a:buNone/>
            </a:pPr>
            <a:endParaRPr lang="de-DE" sz="1400" b="1" dirty="0">
              <a:cs typeface="Arial" pitchFamily="34" charset="0"/>
            </a:endParaRPr>
          </a:p>
          <a:p>
            <a:pPr marL="0" indent="0" algn="r" fontAlgn="base">
              <a:lnSpc>
                <a:spcPct val="100000"/>
              </a:lnSpc>
              <a:spcBef>
                <a:spcPct val="0"/>
              </a:spcBef>
              <a:buNone/>
            </a:pPr>
            <a:endParaRPr lang="de-DE" sz="1400" b="1" dirty="0">
              <a:cs typeface="Arial" pitchFamily="34" charset="0"/>
            </a:endParaRPr>
          </a:p>
          <a:p>
            <a:pPr marL="0" indent="0" algn="r" fontAlgn="base">
              <a:lnSpc>
                <a:spcPct val="100000"/>
              </a:lnSpc>
              <a:spcBef>
                <a:spcPct val="0"/>
              </a:spcBef>
              <a:buNone/>
            </a:pPr>
            <a:r>
              <a:rPr lang="de-DE" sz="1400" dirty="0">
                <a:solidFill>
                  <a:srgbClr val="C00000"/>
                </a:solidFill>
                <a:cs typeface="Arial" pitchFamily="34" charset="0"/>
              </a:rPr>
              <a:t>CHG Czernich Haidlen Gast &amp; </a:t>
            </a:r>
            <a:br>
              <a:rPr lang="de-DE" sz="1400" dirty="0">
                <a:solidFill>
                  <a:srgbClr val="C00000"/>
                </a:solidFill>
                <a:cs typeface="Arial" pitchFamily="34" charset="0"/>
              </a:rPr>
            </a:br>
            <a:r>
              <a:rPr lang="de-DE" sz="1400" dirty="0">
                <a:solidFill>
                  <a:srgbClr val="C00000"/>
                </a:solidFill>
                <a:cs typeface="Arial" pitchFamily="34" charset="0"/>
              </a:rPr>
              <a:t>Partner Rechtsanwälte GmbH</a:t>
            </a:r>
          </a:p>
          <a:p>
            <a:pPr marL="0" indent="0" algn="r" fontAlgn="base">
              <a:lnSpc>
                <a:spcPct val="100000"/>
              </a:lnSpc>
              <a:spcBef>
                <a:spcPct val="0"/>
              </a:spcBef>
              <a:buNone/>
            </a:pPr>
            <a:r>
              <a:rPr lang="de-DE" sz="1400" dirty="0">
                <a:cs typeface="Arial" pitchFamily="34" charset="0"/>
              </a:rPr>
              <a:t>Bozner Platz 4</a:t>
            </a:r>
          </a:p>
          <a:p>
            <a:pPr marL="0" indent="0" algn="r" fontAlgn="base">
              <a:lnSpc>
                <a:spcPct val="100000"/>
              </a:lnSpc>
              <a:spcBef>
                <a:spcPct val="0"/>
              </a:spcBef>
              <a:buNone/>
            </a:pPr>
            <a:r>
              <a:rPr lang="de-DE" sz="1400" dirty="0">
                <a:cs typeface="Arial" pitchFamily="34" charset="0"/>
              </a:rPr>
              <a:t>6020 Innsbruck</a:t>
            </a:r>
          </a:p>
          <a:p>
            <a:pPr marL="0" indent="0" algn="r" fontAlgn="base">
              <a:lnSpc>
                <a:spcPct val="100000"/>
              </a:lnSpc>
              <a:spcBef>
                <a:spcPct val="0"/>
              </a:spcBef>
              <a:buNone/>
            </a:pPr>
            <a:r>
              <a:rPr lang="de-DE" sz="1400" dirty="0">
                <a:cs typeface="Arial" pitchFamily="34" charset="0"/>
              </a:rPr>
              <a:t>www.chg.at</a:t>
            </a:r>
          </a:p>
          <a:p>
            <a:pPr marL="0" indent="0" algn="r" fontAlgn="base">
              <a:lnSpc>
                <a:spcPct val="100000"/>
              </a:lnSpc>
              <a:spcBef>
                <a:spcPct val="0"/>
              </a:spcBef>
              <a:buNone/>
            </a:pPr>
            <a:r>
              <a:rPr lang="de-DE" sz="1400" dirty="0">
                <a:cs typeface="Arial" pitchFamily="34" charset="0"/>
              </a:rPr>
              <a:t>+43 512 56 73 73</a:t>
            </a:r>
          </a:p>
        </p:txBody>
      </p:sp>
      <p:pic>
        <p:nvPicPr>
          <p:cNvPr id="6" name="Grafik 5">
            <a:extLst>
              <a:ext uri="{FF2B5EF4-FFF2-40B4-BE49-F238E27FC236}">
                <a16:creationId xmlns:a16="http://schemas.microsoft.com/office/drawing/2014/main" id="{4F2F01E0-DCA2-0399-7437-D4C92C8B2048}"/>
              </a:ext>
            </a:extLst>
          </p:cNvPr>
          <p:cNvPicPr>
            <a:picLocks noChangeAspect="1"/>
          </p:cNvPicPr>
          <p:nvPr/>
        </p:nvPicPr>
        <p:blipFill>
          <a:blip r:embed="rId4"/>
          <a:stretch>
            <a:fillRect/>
          </a:stretch>
        </p:blipFill>
        <p:spPr>
          <a:xfrm>
            <a:off x="9286577" y="5976272"/>
            <a:ext cx="566467" cy="562640"/>
          </a:xfrm>
          <a:prstGeom prst="rect">
            <a:avLst/>
          </a:prstGeom>
        </p:spPr>
      </p:pic>
      <p:sp>
        <p:nvSpPr>
          <p:cNvPr id="9" name="Titel 1">
            <a:extLst>
              <a:ext uri="{FF2B5EF4-FFF2-40B4-BE49-F238E27FC236}">
                <a16:creationId xmlns:a16="http://schemas.microsoft.com/office/drawing/2014/main" id="{AD524BEA-12E8-0241-B451-6083357A2E98}"/>
              </a:ext>
            </a:extLst>
          </p:cNvPr>
          <p:cNvSpPr>
            <a:spLocks noGrp="1"/>
          </p:cNvSpPr>
          <p:nvPr>
            <p:ph type="title"/>
          </p:nvPr>
        </p:nvSpPr>
        <p:spPr>
          <a:xfrm>
            <a:off x="411229" y="4889822"/>
            <a:ext cx="11113167" cy="1899912"/>
          </a:xfrm>
        </p:spPr>
        <p:txBody>
          <a:bodyPr>
            <a:normAutofit/>
          </a:bodyPr>
          <a:lstStyle/>
          <a:p>
            <a:r>
              <a:rPr lang="de-AT" sz="4000" dirty="0">
                <a:solidFill>
                  <a:srgbClr val="C00000"/>
                </a:solidFill>
                <a:latin typeface="Verdana Pro" panose="020B0604030504040204" pitchFamily="34" charset="0"/>
                <a:ea typeface="Verdana" panose="020B0604030504040204" pitchFamily="34" charset="0"/>
                <a:cs typeface="+mn-cs"/>
              </a:rPr>
              <a:t>Vielen Dank</a:t>
            </a:r>
          </a:p>
        </p:txBody>
      </p:sp>
      <p:sp>
        <p:nvSpPr>
          <p:cNvPr id="12" name="Datumsplatzhalter 4">
            <a:extLst>
              <a:ext uri="{FF2B5EF4-FFF2-40B4-BE49-F238E27FC236}">
                <a16:creationId xmlns:a16="http://schemas.microsoft.com/office/drawing/2014/main" id="{4D6662DB-4C63-6E0F-934E-7A5148584394}"/>
              </a:ext>
            </a:extLst>
          </p:cNvPr>
          <p:cNvSpPr txBox="1">
            <a:spLocks/>
          </p:cNvSpPr>
          <p:nvPr/>
        </p:nvSpPr>
        <p:spPr>
          <a:xfrm>
            <a:off x="844682" y="6362834"/>
            <a:ext cx="274320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Jänner 2025</a:t>
            </a:r>
            <a:endParaRPr lang="de-AT" dirty="0"/>
          </a:p>
        </p:txBody>
      </p:sp>
    </p:spTree>
    <p:extLst>
      <p:ext uri="{BB962C8B-B14F-4D97-AF65-F5344CB8AC3E}">
        <p14:creationId xmlns:p14="http://schemas.microsoft.com/office/powerpoint/2010/main" val="260360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ußzeilenplatzhalter 5">
            <a:extLst>
              <a:ext uri="{FF2B5EF4-FFF2-40B4-BE49-F238E27FC236}">
                <a16:creationId xmlns:a16="http://schemas.microsoft.com/office/drawing/2014/main" id="{DA7EE4C1-89AD-E4D2-B064-96D8E69B7B5D}"/>
              </a:ext>
            </a:extLst>
          </p:cNvPr>
          <p:cNvSpPr>
            <a:spLocks noGrp="1"/>
          </p:cNvSpPr>
          <p:nvPr>
            <p:ph type="ftr" sz="quarter" idx="11"/>
          </p:nvPr>
        </p:nvSpPr>
        <p:spPr>
          <a:xfrm>
            <a:off x="4038600" y="6356350"/>
            <a:ext cx="4114800" cy="365125"/>
          </a:xfrm>
        </p:spPr>
        <p:txBody>
          <a:bodyPr/>
          <a:lstStyle/>
          <a:p>
            <a:r>
              <a:rPr lang="de-AT"/>
              <a:t>CHG Rechtsanwälte</a:t>
            </a:r>
            <a:endParaRPr lang="de-AT" dirty="0"/>
          </a:p>
        </p:txBody>
      </p:sp>
      <p:sp>
        <p:nvSpPr>
          <p:cNvPr id="11" name="Foliennummernplatzhalter 6">
            <a:extLst>
              <a:ext uri="{FF2B5EF4-FFF2-40B4-BE49-F238E27FC236}">
                <a16:creationId xmlns:a16="http://schemas.microsoft.com/office/drawing/2014/main" id="{7D257198-47FC-B3D2-08E2-50661ED255D0}"/>
              </a:ext>
            </a:extLst>
          </p:cNvPr>
          <p:cNvSpPr>
            <a:spLocks noGrp="1"/>
          </p:cNvSpPr>
          <p:nvPr>
            <p:ph type="sldNum" sz="quarter" idx="12"/>
          </p:nvPr>
        </p:nvSpPr>
        <p:spPr>
          <a:xfrm>
            <a:off x="8610600" y="6356350"/>
            <a:ext cx="2743200" cy="365125"/>
          </a:xfrm>
        </p:spPr>
        <p:txBody>
          <a:bodyPr/>
          <a:lstStyle/>
          <a:p>
            <a:fld id="{C6D6C7D7-BADB-4973-B55E-9E8756EAF55E}" type="slidenum">
              <a:rPr lang="de-AT" smtClean="0"/>
              <a:t>2</a:t>
            </a:fld>
            <a:endParaRPr lang="de-AT" dirty="0"/>
          </a:p>
        </p:txBody>
      </p:sp>
      <p:sp>
        <p:nvSpPr>
          <p:cNvPr id="3" name="TextBox 4">
            <a:extLst>
              <a:ext uri="{FF2B5EF4-FFF2-40B4-BE49-F238E27FC236}">
                <a16:creationId xmlns:a16="http://schemas.microsoft.com/office/drawing/2014/main" id="{B328052B-4340-574B-C899-8BE6E93322F0}"/>
              </a:ext>
            </a:extLst>
          </p:cNvPr>
          <p:cNvSpPr txBox="1"/>
          <p:nvPr/>
        </p:nvSpPr>
        <p:spPr>
          <a:xfrm>
            <a:off x="838198" y="1474861"/>
            <a:ext cx="10515602" cy="575607"/>
          </a:xfrm>
          <a:prstGeom prst="rect">
            <a:avLst/>
          </a:prstGeom>
        </p:spPr>
        <p:txBody>
          <a:bodyPr wrap="square" lIns="0" tIns="0" rIns="0" bIns="0" rtlCol="0" anchor="t">
            <a:spAutoFit/>
          </a:bodyPr>
          <a:lstStyle/>
          <a:p>
            <a:pPr>
              <a:lnSpc>
                <a:spcPts val="5120"/>
              </a:lnSpc>
            </a:pPr>
            <a:r>
              <a:rPr lang="en-US" sz="3200">
                <a:solidFill>
                  <a:srgbClr val="C00000"/>
                </a:solidFill>
                <a:latin typeface="Verdana Pro" panose="020B0604030504040204" pitchFamily="34" charset="0"/>
                <a:ea typeface="Verdana" panose="020B0604030504040204" pitchFamily="34" charset="0"/>
              </a:rPr>
              <a:t>Agenda</a:t>
            </a:r>
            <a:endParaRPr lang="en-US" sz="3200" dirty="0">
              <a:solidFill>
                <a:srgbClr val="C00000"/>
              </a:solidFill>
              <a:latin typeface="Verdana Pro" panose="020B0604030504040204" pitchFamily="34" charset="0"/>
              <a:ea typeface="Verdana" panose="020B0604030504040204" pitchFamily="34" charset="0"/>
            </a:endParaRPr>
          </a:p>
        </p:txBody>
      </p:sp>
      <p:sp>
        <p:nvSpPr>
          <p:cNvPr id="6" name="Inhaltsplatzhalter 2">
            <a:extLst>
              <a:ext uri="{FF2B5EF4-FFF2-40B4-BE49-F238E27FC236}">
                <a16:creationId xmlns:a16="http://schemas.microsoft.com/office/drawing/2014/main" id="{83D5E99C-FB7A-6AD3-4899-AA4B5A0359E2}"/>
              </a:ext>
            </a:extLst>
          </p:cNvPr>
          <p:cNvSpPr txBox="1">
            <a:spLocks/>
          </p:cNvSpPr>
          <p:nvPr/>
        </p:nvSpPr>
        <p:spPr>
          <a:xfrm>
            <a:off x="838200" y="2506789"/>
            <a:ext cx="10947400" cy="37256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 typeface="Symbol" panose="05050102010706020507" pitchFamily="18" charset="2"/>
              <a:buChar char="-"/>
            </a:pPr>
            <a:endParaRPr lang="de-DE" sz="2200" dirty="0">
              <a:solidFill>
                <a:srgbClr val="C00000"/>
              </a:solidFill>
            </a:endParaRPr>
          </a:p>
          <a:p>
            <a:pPr algn="just">
              <a:lnSpc>
                <a:spcPct val="100000"/>
              </a:lnSpc>
              <a:buFont typeface="Symbol" panose="05050102010706020507" pitchFamily="18" charset="2"/>
              <a:buChar char="-"/>
            </a:pPr>
            <a:r>
              <a:rPr lang="de-DE" sz="2200" dirty="0">
                <a:solidFill>
                  <a:srgbClr val="C00000"/>
                </a:solidFill>
              </a:rPr>
              <a:t>Baulandmobilisierung</a:t>
            </a:r>
            <a:r>
              <a:rPr lang="de-DE" sz="2200" dirty="0"/>
              <a:t>: Fokus des Gesetzgebers</a:t>
            </a:r>
          </a:p>
          <a:p>
            <a:pPr lvl="1" algn="just">
              <a:lnSpc>
                <a:spcPct val="100000"/>
              </a:lnSpc>
              <a:buFont typeface="Symbol" panose="05050102010706020507" pitchFamily="18" charset="2"/>
              <a:buChar char="-"/>
            </a:pPr>
            <a:r>
              <a:rPr lang="de-DE" sz="1800" dirty="0"/>
              <a:t>Leerstand, Freizeitwohnsitze, Raumordnungsverträge</a:t>
            </a:r>
          </a:p>
          <a:p>
            <a:pPr lvl="1" algn="just">
              <a:lnSpc>
                <a:spcPct val="100000"/>
              </a:lnSpc>
              <a:buFont typeface="Symbol" panose="05050102010706020507" pitchFamily="18" charset="2"/>
              <a:buChar char="-"/>
            </a:pPr>
            <a:r>
              <a:rPr lang="de-DE" sz="1800" dirty="0"/>
              <a:t>Günstiger Wohnraum: Massive Eingriffe in das Eigentumsrecht durch den Gesetzgeber</a:t>
            </a:r>
          </a:p>
          <a:p>
            <a:pPr algn="just">
              <a:lnSpc>
                <a:spcPct val="100000"/>
              </a:lnSpc>
              <a:buFont typeface="Symbol" panose="05050102010706020507" pitchFamily="18" charset="2"/>
              <a:buChar char="-"/>
            </a:pPr>
            <a:r>
              <a:rPr lang="de-DE" sz="2200" dirty="0"/>
              <a:t>Energiewende: Ist das österreichischen Wohnrecht </a:t>
            </a:r>
            <a:r>
              <a:rPr lang="de-DE" sz="2200" dirty="0">
                <a:solidFill>
                  <a:srgbClr val="C00000"/>
                </a:solidFill>
              </a:rPr>
              <a:t>fit </a:t>
            </a:r>
            <a:r>
              <a:rPr lang="de-DE" sz="2200" dirty="0" err="1">
                <a:solidFill>
                  <a:srgbClr val="C00000"/>
                </a:solidFill>
              </a:rPr>
              <a:t>for</a:t>
            </a:r>
            <a:r>
              <a:rPr lang="de-DE" sz="2200" dirty="0">
                <a:solidFill>
                  <a:srgbClr val="C00000"/>
                </a:solidFill>
              </a:rPr>
              <a:t> </a:t>
            </a:r>
            <a:r>
              <a:rPr lang="de-DE" sz="2200" dirty="0" err="1">
                <a:solidFill>
                  <a:srgbClr val="C00000"/>
                </a:solidFill>
              </a:rPr>
              <a:t>future</a:t>
            </a:r>
            <a:r>
              <a:rPr lang="de-DE" sz="2200" dirty="0"/>
              <a:t>?</a:t>
            </a:r>
          </a:p>
          <a:p>
            <a:pPr lvl="1" algn="just">
              <a:lnSpc>
                <a:spcPct val="100000"/>
              </a:lnSpc>
              <a:buFont typeface="Symbol" panose="05050102010706020507" pitchFamily="18" charset="2"/>
              <a:buChar char="-"/>
            </a:pPr>
            <a:r>
              <a:rPr lang="de-DE" sz="1800" dirty="0"/>
              <a:t>Können mit den bestehenden Gesetzen die ESG-Ziele für Wohnraum überhaupt erreicht werden?</a:t>
            </a:r>
          </a:p>
          <a:p>
            <a:pPr algn="just">
              <a:lnSpc>
                <a:spcPct val="100000"/>
              </a:lnSpc>
            </a:pPr>
            <a:endParaRPr lang="de-DE" sz="1800" dirty="0"/>
          </a:p>
          <a:p>
            <a:pPr algn="just">
              <a:lnSpc>
                <a:spcPct val="100000"/>
              </a:lnSpc>
            </a:pPr>
            <a:endParaRPr lang="de-DE" sz="2200" dirty="0"/>
          </a:p>
          <a:p>
            <a:pPr marL="0" indent="0">
              <a:buNone/>
            </a:pPr>
            <a:endParaRPr lang="de-DE" sz="2200" dirty="0"/>
          </a:p>
          <a:p>
            <a:pPr marL="0" indent="0">
              <a:buNone/>
            </a:pPr>
            <a:endParaRPr lang="de-AT" sz="2200" dirty="0"/>
          </a:p>
        </p:txBody>
      </p:sp>
      <p:sp>
        <p:nvSpPr>
          <p:cNvPr id="4" name="Datumsplatzhalter 4">
            <a:extLst>
              <a:ext uri="{FF2B5EF4-FFF2-40B4-BE49-F238E27FC236}">
                <a16:creationId xmlns:a16="http://schemas.microsoft.com/office/drawing/2014/main" id="{FBA44A41-7E51-0B9E-98A4-AF0D52EFB124}"/>
              </a:ext>
            </a:extLst>
          </p:cNvPr>
          <p:cNvSpPr>
            <a:spLocks noGrp="1"/>
          </p:cNvSpPr>
          <p:nvPr>
            <p:ph type="dt" sz="half" idx="10"/>
          </p:nvPr>
        </p:nvSpPr>
        <p:spPr>
          <a:xfrm>
            <a:off x="838200" y="6356350"/>
            <a:ext cx="2743200" cy="365125"/>
          </a:xfrm>
        </p:spPr>
        <p:txBody>
          <a:bodyPr/>
          <a:lstStyle/>
          <a:p>
            <a:r>
              <a:rPr lang="de-DE" dirty="0"/>
              <a:t>Jänner 2025</a:t>
            </a:r>
            <a:endParaRPr lang="de-AT" dirty="0"/>
          </a:p>
        </p:txBody>
      </p:sp>
    </p:spTree>
    <p:extLst>
      <p:ext uri="{BB962C8B-B14F-4D97-AF65-F5344CB8AC3E}">
        <p14:creationId xmlns:p14="http://schemas.microsoft.com/office/powerpoint/2010/main" val="390131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A8E56-91D8-CFE2-1419-9D00F1C3F736}"/>
            </a:ext>
          </a:extLst>
        </p:cNvPr>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FD6126D5-4C92-FD05-0E99-22FC1D578D7C}"/>
              </a:ext>
            </a:extLst>
          </p:cNvPr>
          <p:cNvSpPr>
            <a:spLocks noGrp="1"/>
          </p:cNvSpPr>
          <p:nvPr>
            <p:ph type="ftr" sz="quarter" idx="11"/>
          </p:nvPr>
        </p:nvSpPr>
        <p:spPr/>
        <p:txBody>
          <a:bodyPr/>
          <a:lstStyle/>
          <a:p>
            <a:r>
              <a:rPr lang="de-AT"/>
              <a:t>CHG Rechtsanwälte</a:t>
            </a:r>
            <a:endParaRPr lang="de-AT" dirty="0"/>
          </a:p>
        </p:txBody>
      </p:sp>
      <p:sp>
        <p:nvSpPr>
          <p:cNvPr id="4" name="Foliennummernplatzhalter 3">
            <a:extLst>
              <a:ext uri="{FF2B5EF4-FFF2-40B4-BE49-F238E27FC236}">
                <a16:creationId xmlns:a16="http://schemas.microsoft.com/office/drawing/2014/main" id="{CED8F05B-F0D7-F521-2DA6-01BA6D2657B1}"/>
              </a:ext>
            </a:extLst>
          </p:cNvPr>
          <p:cNvSpPr>
            <a:spLocks noGrp="1"/>
          </p:cNvSpPr>
          <p:nvPr>
            <p:ph type="sldNum" sz="quarter" idx="12"/>
          </p:nvPr>
        </p:nvSpPr>
        <p:spPr/>
        <p:txBody>
          <a:bodyPr/>
          <a:lstStyle/>
          <a:p>
            <a:fld id="{C6D6C7D7-BADB-4973-B55E-9E8756EAF55E}" type="slidenum">
              <a:rPr lang="de-AT" smtClean="0"/>
              <a:t>3</a:t>
            </a:fld>
            <a:endParaRPr lang="de-AT" dirty="0"/>
          </a:p>
        </p:txBody>
      </p:sp>
      <p:sp>
        <p:nvSpPr>
          <p:cNvPr id="5" name="TextBox 4">
            <a:extLst>
              <a:ext uri="{FF2B5EF4-FFF2-40B4-BE49-F238E27FC236}">
                <a16:creationId xmlns:a16="http://schemas.microsoft.com/office/drawing/2014/main" id="{34DF7C17-7628-CBDE-219D-FD55AAAB05A3}"/>
              </a:ext>
            </a:extLst>
          </p:cNvPr>
          <p:cNvSpPr txBox="1"/>
          <p:nvPr/>
        </p:nvSpPr>
        <p:spPr>
          <a:xfrm>
            <a:off x="848318" y="1474860"/>
            <a:ext cx="10515602" cy="575607"/>
          </a:xfrm>
          <a:prstGeom prst="rect">
            <a:avLst/>
          </a:prstGeom>
        </p:spPr>
        <p:txBody>
          <a:bodyPr wrap="square" lIns="0" tIns="0" rIns="0" bIns="0" rtlCol="0" anchor="t">
            <a:spAutoFit/>
          </a:bodyPr>
          <a:lstStyle/>
          <a:p>
            <a:pPr>
              <a:lnSpc>
                <a:spcPts val="5120"/>
              </a:lnSpc>
            </a:pPr>
            <a:r>
              <a:rPr lang="en-US" sz="3200" dirty="0" err="1">
                <a:solidFill>
                  <a:srgbClr val="C00000"/>
                </a:solidFill>
                <a:latin typeface="Verdana Pro" panose="020B0604030504040204" pitchFamily="34" charset="0"/>
                <a:ea typeface="Verdana" panose="020B0604030504040204" pitchFamily="34" charset="0"/>
              </a:rPr>
              <a:t>Bevölkerungsentwicklung</a:t>
            </a:r>
            <a:r>
              <a:rPr lang="en-US" sz="3200" dirty="0">
                <a:solidFill>
                  <a:srgbClr val="C00000"/>
                </a:solidFill>
                <a:latin typeface="Verdana Pro" panose="020B0604030504040204" pitchFamily="34" charset="0"/>
                <a:ea typeface="Verdana" panose="020B0604030504040204" pitchFamily="34" charset="0"/>
              </a:rPr>
              <a:t> Tirol</a:t>
            </a:r>
          </a:p>
        </p:txBody>
      </p:sp>
      <p:sp>
        <p:nvSpPr>
          <p:cNvPr id="2" name="Datumsplatzhalter 4">
            <a:extLst>
              <a:ext uri="{FF2B5EF4-FFF2-40B4-BE49-F238E27FC236}">
                <a16:creationId xmlns:a16="http://schemas.microsoft.com/office/drawing/2014/main" id="{BDB121C3-B2AA-DCF7-F274-8CB8D87E79CF}"/>
              </a:ext>
            </a:extLst>
          </p:cNvPr>
          <p:cNvSpPr>
            <a:spLocks noGrp="1"/>
          </p:cNvSpPr>
          <p:nvPr>
            <p:ph type="dt" sz="half" idx="10"/>
          </p:nvPr>
        </p:nvSpPr>
        <p:spPr>
          <a:xfrm>
            <a:off x="838200" y="6356350"/>
            <a:ext cx="2743200" cy="365125"/>
          </a:xfrm>
        </p:spPr>
        <p:txBody>
          <a:bodyPr/>
          <a:lstStyle/>
          <a:p>
            <a:r>
              <a:rPr lang="de-DE" dirty="0"/>
              <a:t>Jänner 2025</a:t>
            </a:r>
            <a:endParaRPr lang="de-AT" dirty="0"/>
          </a:p>
        </p:txBody>
      </p:sp>
      <p:pic>
        <p:nvPicPr>
          <p:cNvPr id="7" name="Grafik 6">
            <a:extLst>
              <a:ext uri="{FF2B5EF4-FFF2-40B4-BE49-F238E27FC236}">
                <a16:creationId xmlns:a16="http://schemas.microsoft.com/office/drawing/2014/main" id="{9FFAF9F2-1E1E-23D5-73BD-C7E1D5273E1E}"/>
              </a:ext>
            </a:extLst>
          </p:cNvPr>
          <p:cNvPicPr>
            <a:picLocks noChangeAspect="1"/>
          </p:cNvPicPr>
          <p:nvPr/>
        </p:nvPicPr>
        <p:blipFill>
          <a:blip r:embed="rId3"/>
          <a:srcRect l="2201" t="10681" r="46930" b="29363"/>
          <a:stretch/>
        </p:blipFill>
        <p:spPr>
          <a:xfrm>
            <a:off x="854738" y="3174771"/>
            <a:ext cx="4102708" cy="2720001"/>
          </a:xfrm>
          <a:prstGeom prst="rect">
            <a:avLst/>
          </a:prstGeom>
        </p:spPr>
      </p:pic>
      <p:sp>
        <p:nvSpPr>
          <p:cNvPr id="8" name="Textfeld 7">
            <a:extLst>
              <a:ext uri="{FF2B5EF4-FFF2-40B4-BE49-F238E27FC236}">
                <a16:creationId xmlns:a16="http://schemas.microsoft.com/office/drawing/2014/main" id="{E856BB32-C727-F23F-C0A8-0240528A9B5F}"/>
              </a:ext>
            </a:extLst>
          </p:cNvPr>
          <p:cNvSpPr txBox="1"/>
          <p:nvPr/>
        </p:nvSpPr>
        <p:spPr>
          <a:xfrm>
            <a:off x="3980232" y="3149142"/>
            <a:ext cx="1237350" cy="276999"/>
          </a:xfrm>
          <a:prstGeom prst="rect">
            <a:avLst/>
          </a:prstGeom>
          <a:noFill/>
        </p:spPr>
        <p:txBody>
          <a:bodyPr wrap="square" rtlCol="0">
            <a:spAutoFit/>
          </a:bodyPr>
          <a:lstStyle/>
          <a:p>
            <a:r>
              <a:rPr lang="de-AT" sz="1200" dirty="0"/>
              <a:t>Stadt Innsbruck</a:t>
            </a:r>
          </a:p>
        </p:txBody>
      </p:sp>
      <p:sp>
        <p:nvSpPr>
          <p:cNvPr id="10" name="Textfeld 9">
            <a:extLst>
              <a:ext uri="{FF2B5EF4-FFF2-40B4-BE49-F238E27FC236}">
                <a16:creationId xmlns:a16="http://schemas.microsoft.com/office/drawing/2014/main" id="{C5BF88B7-8C5A-0A37-470D-866DAF44F290}"/>
              </a:ext>
            </a:extLst>
          </p:cNvPr>
          <p:cNvSpPr txBox="1"/>
          <p:nvPr/>
        </p:nvSpPr>
        <p:spPr>
          <a:xfrm>
            <a:off x="371097" y="5985916"/>
            <a:ext cx="6112564" cy="369332"/>
          </a:xfrm>
          <a:prstGeom prst="rect">
            <a:avLst/>
          </a:prstGeom>
          <a:noFill/>
        </p:spPr>
        <p:txBody>
          <a:bodyPr wrap="square">
            <a:spAutoFit/>
          </a:bodyPr>
          <a:lstStyle/>
          <a:p>
            <a:pPr marL="0" indent="0" algn="just">
              <a:lnSpc>
                <a:spcPct val="100000"/>
              </a:lnSpc>
              <a:buNone/>
            </a:pPr>
            <a:r>
              <a:rPr lang="de-DE" sz="1800" dirty="0">
                <a:solidFill>
                  <a:srgbClr val="C00000"/>
                </a:solidFill>
              </a:rPr>
              <a:t>Innsbruck wächst seit 2016 langsamer als der Rest Tirols</a:t>
            </a:r>
          </a:p>
        </p:txBody>
      </p:sp>
      <p:graphicFrame>
        <p:nvGraphicFramePr>
          <p:cNvPr id="11" name="Tabelle 10">
            <a:extLst>
              <a:ext uri="{FF2B5EF4-FFF2-40B4-BE49-F238E27FC236}">
                <a16:creationId xmlns:a16="http://schemas.microsoft.com/office/drawing/2014/main" id="{6891716D-4587-527C-4E9D-C2D3773BE90B}"/>
              </a:ext>
            </a:extLst>
          </p:cNvPr>
          <p:cNvGraphicFramePr>
            <a:graphicFrameLocks noGrp="1"/>
          </p:cNvGraphicFramePr>
          <p:nvPr>
            <p:extLst>
              <p:ext uri="{D42A27DB-BD31-4B8C-83A1-F6EECF244321}">
                <p14:modId xmlns:p14="http://schemas.microsoft.com/office/powerpoint/2010/main" val="3180592501"/>
              </p:ext>
            </p:extLst>
          </p:nvPr>
        </p:nvGraphicFramePr>
        <p:xfrm>
          <a:off x="937592" y="2163840"/>
          <a:ext cx="3937001" cy="723900"/>
        </p:xfrm>
        <a:graphic>
          <a:graphicData uri="http://schemas.openxmlformats.org/drawingml/2006/table">
            <a:tbl>
              <a:tblPr>
                <a:tableStyleId>{9D7B26C5-4107-4FEC-AEDC-1716B250A1EF}</a:tableStyleId>
              </a:tblPr>
              <a:tblGrid>
                <a:gridCol w="686494">
                  <a:extLst>
                    <a:ext uri="{9D8B030D-6E8A-4147-A177-3AD203B41FA5}">
                      <a16:colId xmlns:a16="http://schemas.microsoft.com/office/drawing/2014/main" val="1127844789"/>
                    </a:ext>
                  </a:extLst>
                </a:gridCol>
                <a:gridCol w="686494">
                  <a:extLst>
                    <a:ext uri="{9D8B030D-6E8A-4147-A177-3AD203B41FA5}">
                      <a16:colId xmlns:a16="http://schemas.microsoft.com/office/drawing/2014/main" val="1467472418"/>
                    </a:ext>
                  </a:extLst>
                </a:gridCol>
                <a:gridCol w="854671">
                  <a:extLst>
                    <a:ext uri="{9D8B030D-6E8A-4147-A177-3AD203B41FA5}">
                      <a16:colId xmlns:a16="http://schemas.microsoft.com/office/drawing/2014/main" val="2543733724"/>
                    </a:ext>
                  </a:extLst>
                </a:gridCol>
                <a:gridCol w="854671">
                  <a:extLst>
                    <a:ext uri="{9D8B030D-6E8A-4147-A177-3AD203B41FA5}">
                      <a16:colId xmlns:a16="http://schemas.microsoft.com/office/drawing/2014/main" val="473676145"/>
                    </a:ext>
                  </a:extLst>
                </a:gridCol>
                <a:gridCol w="854671">
                  <a:extLst>
                    <a:ext uri="{9D8B030D-6E8A-4147-A177-3AD203B41FA5}">
                      <a16:colId xmlns:a16="http://schemas.microsoft.com/office/drawing/2014/main" val="2929459253"/>
                    </a:ext>
                  </a:extLst>
                </a:gridCol>
              </a:tblGrid>
              <a:tr h="182880">
                <a:tc gridSpan="5">
                  <a:txBody>
                    <a:bodyPr/>
                    <a:lstStyle/>
                    <a:p>
                      <a:pPr algn="ctr" fontAlgn="b"/>
                      <a:r>
                        <a:rPr lang="de-AT" sz="1100" u="none" strike="noStrike" dirty="0">
                          <a:effectLst/>
                        </a:rPr>
                        <a:t>Gesamtbevölkerung Tirol</a:t>
                      </a:r>
                      <a:endParaRPr lang="de-AT" sz="1100" b="0"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de-AT"/>
                    </a:p>
                  </a:txBody>
                  <a:tcPr/>
                </a:tc>
                <a:tc hMerge="1">
                  <a:txBody>
                    <a:bodyPr/>
                    <a:lstStyle/>
                    <a:p>
                      <a:pPr algn="l" fontAlgn="b"/>
                      <a:endParaRPr lang="de-AT" sz="1100" b="0" i="0" u="none" strike="noStrike" dirty="0">
                        <a:solidFill>
                          <a:srgbClr val="000000"/>
                        </a:solidFill>
                        <a:effectLst/>
                        <a:latin typeface="Calibri" panose="020F0502020204030204" pitchFamily="34" charset="0"/>
                      </a:endParaRPr>
                    </a:p>
                  </a:txBody>
                  <a:tcPr marL="7620" marR="7620" marT="7620" marB="0" anchor="b"/>
                </a:tc>
                <a:tc hMerge="1">
                  <a:txBody>
                    <a:bodyPr/>
                    <a:lstStyle/>
                    <a:p>
                      <a:pPr algn="l" fontAlgn="b"/>
                      <a:endParaRPr lang="de-AT" sz="1100" b="0" i="0" u="none" strike="noStrike" dirty="0">
                        <a:solidFill>
                          <a:srgbClr val="000000"/>
                        </a:solidFill>
                        <a:effectLst/>
                        <a:latin typeface="Calibri" panose="020F0502020204030204" pitchFamily="34" charset="0"/>
                      </a:endParaRPr>
                    </a:p>
                  </a:txBody>
                  <a:tcPr marL="7620" marR="7620" marT="7620" marB="0" anchor="b"/>
                </a:tc>
                <a:tc hMerge="1">
                  <a:txBody>
                    <a:bodyPr/>
                    <a:lstStyle/>
                    <a:p>
                      <a:pPr algn="l" fontAlgn="b"/>
                      <a:endParaRPr lang="de-AT"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01667543"/>
                  </a:ext>
                </a:extLst>
              </a:tr>
              <a:tr h="182880">
                <a:tc>
                  <a:txBody>
                    <a:bodyPr/>
                    <a:lstStyle/>
                    <a:p>
                      <a:pPr algn="r" fontAlgn="b"/>
                      <a:r>
                        <a:rPr lang="de-AT" sz="1100" u="none" strike="noStrike">
                          <a:effectLst/>
                        </a:rPr>
                        <a:t>2014</a:t>
                      </a:r>
                      <a:endParaRPr lang="de-AT"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100" u="none" strike="noStrike" dirty="0">
                          <a:effectLst/>
                        </a:rPr>
                        <a:t>722.038</a:t>
                      </a:r>
                      <a:endParaRPr lang="de-AT" sz="1100" b="0" i="0" u="none" strike="noStrike" dirty="0">
                        <a:solidFill>
                          <a:srgbClr val="141414"/>
                        </a:solidFill>
                        <a:effectLst/>
                        <a:latin typeface="Arial" panose="020B0604020202020204" pitchFamily="34" charset="0"/>
                      </a:endParaRPr>
                    </a:p>
                  </a:txBody>
                  <a:tcPr marL="7620" marR="7620" marT="7620" marB="0" anchor="b"/>
                </a:tc>
                <a:tc>
                  <a:txBody>
                    <a:bodyPr/>
                    <a:lstStyle/>
                    <a:p>
                      <a:pPr algn="l" fontAlgn="b"/>
                      <a:endParaRPr lang="de-AT"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34243187"/>
                  </a:ext>
                </a:extLst>
              </a:tr>
              <a:tr h="36224">
                <a:tc>
                  <a:txBody>
                    <a:bodyPr/>
                    <a:lstStyle/>
                    <a:p>
                      <a:pPr algn="r" fontAlgn="b"/>
                      <a:r>
                        <a:rPr lang="de-AT" sz="1100" u="none" strike="noStrike" dirty="0">
                          <a:effectLst/>
                        </a:rPr>
                        <a:t>2024</a:t>
                      </a:r>
                      <a:endParaRPr lang="de-AT"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de-AT" sz="1100" u="none" strike="noStrike" dirty="0">
                          <a:effectLst/>
                        </a:rPr>
                        <a:t>775.970</a:t>
                      </a:r>
                      <a:endParaRPr lang="de-AT" sz="1100" b="0" i="0" u="none" strike="noStrike" dirty="0">
                        <a:solidFill>
                          <a:srgbClr val="141414"/>
                        </a:solidFill>
                        <a:effectLst/>
                        <a:latin typeface="Arial" panose="020B0604020202020204" pitchFamily="34" charset="0"/>
                      </a:endParaRPr>
                    </a:p>
                  </a:txBody>
                  <a:tcPr marL="7620" marR="7620" marT="7620" marB="0" anchor="b"/>
                </a:tc>
                <a:tc grid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AT" sz="1100" u="none" strike="noStrike" dirty="0">
                          <a:effectLst/>
                        </a:rPr>
                        <a:t>    </a:t>
                      </a:r>
                      <a:r>
                        <a:rPr lang="de-AT" sz="1100" b="1" u="none" strike="noStrike" dirty="0">
                          <a:effectLst/>
                        </a:rPr>
                        <a:t>7,5 Prozent Wachstum</a:t>
                      </a:r>
                      <a:endParaRPr lang="de-AT" sz="1100" b="1" i="0" u="none" strike="noStrike" dirty="0">
                        <a:solidFill>
                          <a:srgbClr val="000000"/>
                        </a:solidFill>
                        <a:effectLst/>
                        <a:latin typeface="Calibri" panose="020F0502020204030204" pitchFamily="34" charset="0"/>
                      </a:endParaRPr>
                    </a:p>
                  </a:txBody>
                  <a:tcPr marL="7620" marR="7620" marT="7620" marB="0"/>
                </a:tc>
                <a:tc hMerge="1">
                  <a:txBody>
                    <a:bodyPr/>
                    <a:lstStyle/>
                    <a:p>
                      <a:pPr algn="l" fontAlgn="b"/>
                      <a:endParaRPr lang="de-AT" sz="1100" b="0"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de-AT"/>
                    </a:p>
                  </a:txBody>
                  <a:tcPr/>
                </a:tc>
                <a:extLst>
                  <a:ext uri="{0D108BD9-81ED-4DB2-BD59-A6C34878D82A}">
                    <a16:rowId xmlns:a16="http://schemas.microsoft.com/office/drawing/2014/main" val="584443622"/>
                  </a:ext>
                </a:extLst>
              </a:tr>
              <a:tr h="182880">
                <a:tc>
                  <a:txBody>
                    <a:bodyPr/>
                    <a:lstStyle/>
                    <a:p>
                      <a:pPr algn="l" fontAlgn="b"/>
                      <a:endParaRPr lang="de-AT"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AT" sz="1100" u="none" strike="noStrike">
                          <a:effectLst/>
                        </a:rPr>
                        <a:t>53.932</a:t>
                      </a:r>
                      <a:endParaRPr lang="de-AT"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de-AT"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de-AT"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32518007"/>
                  </a:ext>
                </a:extLst>
              </a:tr>
            </a:tbl>
          </a:graphicData>
        </a:graphic>
      </p:graphicFrame>
      <p:sp>
        <p:nvSpPr>
          <p:cNvPr id="13" name="Textfeld 12">
            <a:extLst>
              <a:ext uri="{FF2B5EF4-FFF2-40B4-BE49-F238E27FC236}">
                <a16:creationId xmlns:a16="http://schemas.microsoft.com/office/drawing/2014/main" id="{F2A8FFCE-7933-3F73-5F4B-491885191025}"/>
              </a:ext>
            </a:extLst>
          </p:cNvPr>
          <p:cNvSpPr txBox="1"/>
          <p:nvPr/>
        </p:nvSpPr>
        <p:spPr>
          <a:xfrm>
            <a:off x="6579783" y="6120395"/>
            <a:ext cx="5385238" cy="461665"/>
          </a:xfrm>
          <a:prstGeom prst="rect">
            <a:avLst/>
          </a:prstGeom>
          <a:noFill/>
        </p:spPr>
        <p:txBody>
          <a:bodyPr wrap="square">
            <a:spAutoFit/>
          </a:bodyPr>
          <a:lstStyle/>
          <a:p>
            <a:pPr algn="r"/>
            <a:r>
              <a:rPr lang="de-AT" sz="800" dirty="0"/>
              <a:t>https://www.tirol.gv.at/statistik-budget/statistik/wohnbevoelkerung/</a:t>
            </a:r>
          </a:p>
          <a:p>
            <a:pPr algn="r"/>
            <a:r>
              <a:rPr lang="de-AT" sz="800" dirty="0"/>
              <a:t>https://www.innsbruck.gv.at/digitales-rathaus/finanzen-und-statistik/statistik</a:t>
            </a:r>
          </a:p>
          <a:p>
            <a:endParaRPr lang="de-AT" sz="800" dirty="0"/>
          </a:p>
        </p:txBody>
      </p:sp>
      <p:pic>
        <p:nvPicPr>
          <p:cNvPr id="17" name="Grafik 16">
            <a:extLst>
              <a:ext uri="{FF2B5EF4-FFF2-40B4-BE49-F238E27FC236}">
                <a16:creationId xmlns:a16="http://schemas.microsoft.com/office/drawing/2014/main" id="{C19E42B9-2B67-25C7-D8E1-4EC0F1AC32DE}"/>
              </a:ext>
            </a:extLst>
          </p:cNvPr>
          <p:cNvPicPr>
            <a:picLocks noChangeAspect="1"/>
          </p:cNvPicPr>
          <p:nvPr/>
        </p:nvPicPr>
        <p:blipFill>
          <a:blip r:embed="rId4"/>
          <a:stretch>
            <a:fillRect/>
          </a:stretch>
        </p:blipFill>
        <p:spPr>
          <a:xfrm>
            <a:off x="5381953" y="2137065"/>
            <a:ext cx="6677168" cy="3838790"/>
          </a:xfrm>
          <a:prstGeom prst="rect">
            <a:avLst/>
          </a:prstGeom>
        </p:spPr>
      </p:pic>
    </p:spTree>
    <p:extLst>
      <p:ext uri="{BB962C8B-B14F-4D97-AF65-F5344CB8AC3E}">
        <p14:creationId xmlns:p14="http://schemas.microsoft.com/office/powerpoint/2010/main" val="6632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56989-14C5-78D2-9A14-B0EA78418866}"/>
            </a:ext>
          </a:extLst>
        </p:cNvPr>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B08D4C28-78E5-B6E8-2F0A-CF53D0DD3AEC}"/>
              </a:ext>
            </a:extLst>
          </p:cNvPr>
          <p:cNvSpPr>
            <a:spLocks noGrp="1"/>
          </p:cNvSpPr>
          <p:nvPr>
            <p:ph type="ftr" sz="quarter" idx="11"/>
          </p:nvPr>
        </p:nvSpPr>
        <p:spPr/>
        <p:txBody>
          <a:bodyPr/>
          <a:lstStyle/>
          <a:p>
            <a:r>
              <a:rPr lang="de-AT"/>
              <a:t>CHG Rechtsanwälte</a:t>
            </a:r>
            <a:endParaRPr lang="de-AT" dirty="0"/>
          </a:p>
        </p:txBody>
      </p:sp>
      <p:sp>
        <p:nvSpPr>
          <p:cNvPr id="4" name="Foliennummernplatzhalter 3">
            <a:extLst>
              <a:ext uri="{FF2B5EF4-FFF2-40B4-BE49-F238E27FC236}">
                <a16:creationId xmlns:a16="http://schemas.microsoft.com/office/drawing/2014/main" id="{FE7F74BA-FBFF-BC58-1D16-3C0289D8C2D3}"/>
              </a:ext>
            </a:extLst>
          </p:cNvPr>
          <p:cNvSpPr>
            <a:spLocks noGrp="1"/>
          </p:cNvSpPr>
          <p:nvPr>
            <p:ph type="sldNum" sz="quarter" idx="12"/>
          </p:nvPr>
        </p:nvSpPr>
        <p:spPr/>
        <p:txBody>
          <a:bodyPr/>
          <a:lstStyle/>
          <a:p>
            <a:fld id="{C6D6C7D7-BADB-4973-B55E-9E8756EAF55E}" type="slidenum">
              <a:rPr lang="de-AT" smtClean="0"/>
              <a:t>4</a:t>
            </a:fld>
            <a:endParaRPr lang="de-AT" dirty="0"/>
          </a:p>
        </p:txBody>
      </p:sp>
      <p:sp>
        <p:nvSpPr>
          <p:cNvPr id="14" name="Rechteck 13">
            <a:extLst>
              <a:ext uri="{FF2B5EF4-FFF2-40B4-BE49-F238E27FC236}">
                <a16:creationId xmlns:a16="http://schemas.microsoft.com/office/drawing/2014/main" id="{3F117CAD-7821-1F4B-1135-07955F6AB08D}"/>
              </a:ext>
            </a:extLst>
          </p:cNvPr>
          <p:cNvSpPr/>
          <p:nvPr/>
        </p:nvSpPr>
        <p:spPr>
          <a:xfrm>
            <a:off x="0" y="0"/>
            <a:ext cx="12192000" cy="12159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19592482-0FEE-4077-1EC8-2ACA50BEF884}"/>
              </a:ext>
            </a:extLst>
          </p:cNvPr>
          <p:cNvPicPr>
            <a:picLocks noChangeAspect="1"/>
          </p:cNvPicPr>
          <p:nvPr/>
        </p:nvPicPr>
        <p:blipFill>
          <a:blip r:embed="rId3"/>
          <a:srcRect b="23410"/>
          <a:stretch/>
        </p:blipFill>
        <p:spPr>
          <a:xfrm>
            <a:off x="2091244" y="282399"/>
            <a:ext cx="8009512" cy="4752946"/>
          </a:xfrm>
          <a:prstGeom prst="rect">
            <a:avLst/>
          </a:prstGeom>
        </p:spPr>
      </p:pic>
      <p:graphicFrame>
        <p:nvGraphicFramePr>
          <p:cNvPr id="17" name="Tabelle 16">
            <a:extLst>
              <a:ext uri="{FF2B5EF4-FFF2-40B4-BE49-F238E27FC236}">
                <a16:creationId xmlns:a16="http://schemas.microsoft.com/office/drawing/2014/main" id="{81894350-7810-27F0-0E7C-98A5F1CE399D}"/>
              </a:ext>
            </a:extLst>
          </p:cNvPr>
          <p:cNvGraphicFramePr>
            <a:graphicFrameLocks noGrp="1"/>
          </p:cNvGraphicFramePr>
          <p:nvPr>
            <p:extLst>
              <p:ext uri="{D42A27DB-BD31-4B8C-83A1-F6EECF244321}">
                <p14:modId xmlns:p14="http://schemas.microsoft.com/office/powerpoint/2010/main" val="61578481"/>
              </p:ext>
            </p:extLst>
          </p:nvPr>
        </p:nvGraphicFramePr>
        <p:xfrm>
          <a:off x="-110247" y="5101458"/>
          <a:ext cx="3570051" cy="1756542"/>
        </p:xfrm>
        <a:graphic>
          <a:graphicData uri="http://schemas.openxmlformats.org/drawingml/2006/table">
            <a:tbl>
              <a:tblPr/>
              <a:tblGrid>
                <a:gridCol w="1696407">
                  <a:extLst>
                    <a:ext uri="{9D8B030D-6E8A-4147-A177-3AD203B41FA5}">
                      <a16:colId xmlns:a16="http://schemas.microsoft.com/office/drawing/2014/main" val="3101085703"/>
                    </a:ext>
                  </a:extLst>
                </a:gridCol>
                <a:gridCol w="1873644">
                  <a:extLst>
                    <a:ext uri="{9D8B030D-6E8A-4147-A177-3AD203B41FA5}">
                      <a16:colId xmlns:a16="http://schemas.microsoft.com/office/drawing/2014/main" val="773697436"/>
                    </a:ext>
                  </a:extLst>
                </a:gridCol>
              </a:tblGrid>
              <a:tr h="369798">
                <a:tc>
                  <a:txBody>
                    <a:bodyPr/>
                    <a:lstStyle/>
                    <a:p>
                      <a:pPr algn="l"/>
                      <a:r>
                        <a:rPr lang="de-AT" sz="1050" dirty="0">
                          <a:solidFill>
                            <a:schemeClr val="tx1"/>
                          </a:solidFill>
                          <a:effectLst/>
                          <a:latin typeface="Akagi Pro Bold"/>
                        </a:rPr>
                        <a:t>Wohnsitzart</a:t>
                      </a:r>
                    </a:p>
                  </a:txBody>
                  <a:tcPr marL="182880" marR="182880" marT="76200" marB="76200" anchor="ctr">
                    <a:lnL>
                      <a:noFill/>
                    </a:lnL>
                    <a:lnR>
                      <a:noFill/>
                    </a:lnR>
                    <a:lnT>
                      <a:noFill/>
                    </a:lnT>
                    <a:lnB>
                      <a:noFill/>
                    </a:lnB>
                    <a:solidFill>
                      <a:srgbClr val="FFFFFF"/>
                    </a:solidFill>
                  </a:tcPr>
                </a:tc>
                <a:tc>
                  <a:txBody>
                    <a:bodyPr/>
                    <a:lstStyle/>
                    <a:p>
                      <a:pPr algn="l"/>
                      <a:r>
                        <a:rPr lang="de-AT" sz="1050" dirty="0">
                          <a:solidFill>
                            <a:schemeClr val="tx1"/>
                          </a:solidFill>
                          <a:effectLst/>
                          <a:latin typeface="Akagi Pro Bold"/>
                        </a:rPr>
                        <a:t>   Tirol           Stadt Innsbruck</a:t>
                      </a:r>
                    </a:p>
                  </a:txBody>
                  <a:tcPr marL="182880" marR="182880" marT="76200" marB="76200" anchor="ctr">
                    <a:lnL>
                      <a:noFill/>
                    </a:lnL>
                    <a:lnR>
                      <a:noFill/>
                    </a:lnR>
                    <a:lnT>
                      <a:noFill/>
                    </a:lnT>
                    <a:lnB>
                      <a:noFill/>
                    </a:lnB>
                    <a:solidFill>
                      <a:srgbClr val="FFFFFF"/>
                    </a:solidFill>
                  </a:tcPr>
                </a:tc>
                <a:extLst>
                  <a:ext uri="{0D108BD9-81ED-4DB2-BD59-A6C34878D82A}">
                    <a16:rowId xmlns:a16="http://schemas.microsoft.com/office/drawing/2014/main" val="1042444541"/>
                  </a:ext>
                </a:extLst>
              </a:tr>
              <a:tr h="462248">
                <a:tc>
                  <a:txBody>
                    <a:bodyPr/>
                    <a:lstStyle/>
                    <a:p>
                      <a:pPr algn="l" fontAlgn="t"/>
                      <a:r>
                        <a:rPr lang="de-AT" sz="1050" dirty="0">
                          <a:solidFill>
                            <a:schemeClr val="tx1"/>
                          </a:solidFill>
                          <a:effectLst/>
                        </a:rPr>
                        <a:t>Hauptwohnsitz</a:t>
                      </a:r>
                    </a:p>
                  </a:txBody>
                  <a:tcPr marL="182880" marR="182880" marT="121920" marB="121920">
                    <a:lnL>
                      <a:noFill/>
                    </a:lnL>
                    <a:lnR>
                      <a:noFill/>
                    </a:lnR>
                    <a:lnT>
                      <a:noFill/>
                    </a:lnT>
                    <a:lnB>
                      <a:noFill/>
                    </a:lnB>
                    <a:solidFill>
                      <a:srgbClr val="FFFFFF"/>
                    </a:solidFill>
                  </a:tcPr>
                </a:tc>
                <a:tc>
                  <a:txBody>
                    <a:bodyPr/>
                    <a:lstStyle/>
                    <a:p>
                      <a:pPr algn="l" fontAlgn="t"/>
                      <a:r>
                        <a:rPr lang="de-AT" sz="1050" dirty="0">
                          <a:solidFill>
                            <a:schemeClr val="tx1"/>
                          </a:solidFill>
                          <a:effectLst/>
                        </a:rPr>
                        <a:t>775.970             133.078</a:t>
                      </a:r>
                    </a:p>
                  </a:txBody>
                  <a:tcPr marL="182880" marR="182880" marT="121920" marB="121920">
                    <a:lnL>
                      <a:noFill/>
                    </a:lnL>
                    <a:lnR>
                      <a:noFill/>
                    </a:lnR>
                    <a:lnT>
                      <a:noFill/>
                    </a:lnT>
                    <a:lnB>
                      <a:noFill/>
                    </a:lnB>
                    <a:solidFill>
                      <a:srgbClr val="FFFFFF"/>
                    </a:solidFill>
                  </a:tcPr>
                </a:tc>
                <a:extLst>
                  <a:ext uri="{0D108BD9-81ED-4DB2-BD59-A6C34878D82A}">
                    <a16:rowId xmlns:a16="http://schemas.microsoft.com/office/drawing/2014/main" val="2597525358"/>
                  </a:ext>
                </a:extLst>
              </a:tr>
              <a:tr h="462248">
                <a:tc>
                  <a:txBody>
                    <a:bodyPr/>
                    <a:lstStyle/>
                    <a:p>
                      <a:pPr algn="l" fontAlgn="t"/>
                      <a:r>
                        <a:rPr lang="de-AT" sz="1050" dirty="0">
                          <a:solidFill>
                            <a:schemeClr val="tx1"/>
                          </a:solidFill>
                          <a:effectLst/>
                        </a:rPr>
                        <a:t>Nebenwohnsitz (-fälle)</a:t>
                      </a:r>
                    </a:p>
                  </a:txBody>
                  <a:tcPr marL="182880" marR="182880" marT="121920" marB="121920">
                    <a:lnL>
                      <a:noFill/>
                    </a:lnL>
                    <a:lnR>
                      <a:noFill/>
                    </a:lnR>
                    <a:lnT>
                      <a:noFill/>
                    </a:lnT>
                    <a:lnB>
                      <a:noFill/>
                    </a:lnB>
                    <a:solidFill>
                      <a:srgbClr val="FFFFFF"/>
                    </a:solidFill>
                  </a:tcPr>
                </a:tc>
                <a:tc>
                  <a:txBody>
                    <a:bodyPr/>
                    <a:lstStyle/>
                    <a:p>
                      <a:pPr algn="l" fontAlgn="t"/>
                      <a:r>
                        <a:rPr lang="de-AT" sz="1050" dirty="0">
                          <a:solidFill>
                            <a:schemeClr val="tx1"/>
                          </a:solidFill>
                          <a:effectLst/>
                        </a:rPr>
                        <a:t>145.180               28.382</a:t>
                      </a:r>
                    </a:p>
                  </a:txBody>
                  <a:tcPr marL="182880" marR="182880" marT="121920" marB="121920">
                    <a:lnL>
                      <a:noFill/>
                    </a:lnL>
                    <a:lnR>
                      <a:noFill/>
                    </a:lnR>
                    <a:lnT>
                      <a:noFill/>
                    </a:lnT>
                    <a:lnB>
                      <a:noFill/>
                    </a:lnB>
                    <a:solidFill>
                      <a:srgbClr val="FFFFFF"/>
                    </a:solidFill>
                  </a:tcPr>
                </a:tc>
                <a:extLst>
                  <a:ext uri="{0D108BD9-81ED-4DB2-BD59-A6C34878D82A}">
                    <a16:rowId xmlns:a16="http://schemas.microsoft.com/office/drawing/2014/main" val="3320227782"/>
                  </a:ext>
                </a:extLst>
              </a:tr>
              <a:tr h="462248">
                <a:tc>
                  <a:txBody>
                    <a:bodyPr/>
                    <a:lstStyle/>
                    <a:p>
                      <a:pPr algn="l" fontAlgn="t"/>
                      <a:endParaRPr lang="de-AT" sz="1050" dirty="0">
                        <a:solidFill>
                          <a:schemeClr val="tx1"/>
                        </a:solidFill>
                        <a:effectLst/>
                      </a:endParaRPr>
                    </a:p>
                  </a:txBody>
                  <a:tcPr marL="182880" marR="182880" marT="121920" marB="121920">
                    <a:lnL>
                      <a:noFill/>
                    </a:lnL>
                    <a:lnR>
                      <a:noFill/>
                    </a:lnR>
                    <a:lnT>
                      <a:noFill/>
                    </a:lnT>
                    <a:lnB>
                      <a:noFill/>
                    </a:lnB>
                    <a:solidFill>
                      <a:srgbClr val="FFFFFF"/>
                    </a:solidFill>
                  </a:tcPr>
                </a:tc>
                <a:tc>
                  <a:txBody>
                    <a:bodyPr/>
                    <a:lstStyle/>
                    <a:p>
                      <a:pPr algn="l" fontAlgn="t"/>
                      <a:endParaRPr lang="de-AT" sz="1050" dirty="0">
                        <a:solidFill>
                          <a:schemeClr val="tx1"/>
                        </a:solidFill>
                        <a:effectLst/>
                      </a:endParaRPr>
                    </a:p>
                  </a:txBody>
                  <a:tcPr marL="182880" marR="182880" marT="121920" marB="121920">
                    <a:lnL>
                      <a:noFill/>
                    </a:lnL>
                    <a:lnR>
                      <a:noFill/>
                    </a:lnR>
                    <a:lnT>
                      <a:noFill/>
                    </a:lnT>
                    <a:lnB>
                      <a:noFill/>
                    </a:lnB>
                    <a:solidFill>
                      <a:srgbClr val="FFFFFF"/>
                    </a:solidFill>
                  </a:tcPr>
                </a:tc>
                <a:extLst>
                  <a:ext uri="{0D108BD9-81ED-4DB2-BD59-A6C34878D82A}">
                    <a16:rowId xmlns:a16="http://schemas.microsoft.com/office/drawing/2014/main" val="211164223"/>
                  </a:ext>
                </a:extLst>
              </a:tr>
            </a:tbl>
          </a:graphicData>
        </a:graphic>
      </p:graphicFrame>
      <p:pic>
        <p:nvPicPr>
          <p:cNvPr id="5" name="Grafik 4">
            <a:extLst>
              <a:ext uri="{FF2B5EF4-FFF2-40B4-BE49-F238E27FC236}">
                <a16:creationId xmlns:a16="http://schemas.microsoft.com/office/drawing/2014/main" id="{2187C8B0-0304-7230-ABE6-CF10B8905E15}"/>
              </a:ext>
            </a:extLst>
          </p:cNvPr>
          <p:cNvPicPr>
            <a:picLocks noChangeAspect="1"/>
          </p:cNvPicPr>
          <p:nvPr/>
        </p:nvPicPr>
        <p:blipFill>
          <a:blip r:embed="rId3"/>
          <a:srcRect t="77493"/>
          <a:stretch/>
        </p:blipFill>
        <p:spPr>
          <a:xfrm>
            <a:off x="3459805" y="5209601"/>
            <a:ext cx="8732196" cy="1540256"/>
          </a:xfrm>
          <a:prstGeom prst="rect">
            <a:avLst/>
          </a:prstGeom>
        </p:spPr>
      </p:pic>
    </p:spTree>
    <p:extLst>
      <p:ext uri="{BB962C8B-B14F-4D97-AF65-F5344CB8AC3E}">
        <p14:creationId xmlns:p14="http://schemas.microsoft.com/office/powerpoint/2010/main" val="167493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87542-B29D-9C2D-7E6F-BA5356A42F03}"/>
            </a:ext>
          </a:extLst>
        </p:cNvPr>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43AC4B8D-8269-9B0E-2D1F-6BA968F7F57E}"/>
              </a:ext>
            </a:extLst>
          </p:cNvPr>
          <p:cNvSpPr>
            <a:spLocks noGrp="1"/>
          </p:cNvSpPr>
          <p:nvPr>
            <p:ph type="ftr" sz="quarter" idx="11"/>
          </p:nvPr>
        </p:nvSpPr>
        <p:spPr/>
        <p:txBody>
          <a:bodyPr/>
          <a:lstStyle/>
          <a:p>
            <a:r>
              <a:rPr lang="de-AT"/>
              <a:t>CHG Rechtsanwälte</a:t>
            </a:r>
            <a:endParaRPr lang="de-AT" dirty="0"/>
          </a:p>
        </p:txBody>
      </p:sp>
      <p:sp>
        <p:nvSpPr>
          <p:cNvPr id="4" name="Foliennummernplatzhalter 3">
            <a:extLst>
              <a:ext uri="{FF2B5EF4-FFF2-40B4-BE49-F238E27FC236}">
                <a16:creationId xmlns:a16="http://schemas.microsoft.com/office/drawing/2014/main" id="{EAF41033-5526-E296-93CA-5918B1A7BD65}"/>
              </a:ext>
            </a:extLst>
          </p:cNvPr>
          <p:cNvSpPr>
            <a:spLocks noGrp="1"/>
          </p:cNvSpPr>
          <p:nvPr>
            <p:ph type="sldNum" sz="quarter" idx="12"/>
          </p:nvPr>
        </p:nvSpPr>
        <p:spPr/>
        <p:txBody>
          <a:bodyPr/>
          <a:lstStyle/>
          <a:p>
            <a:fld id="{C6D6C7D7-BADB-4973-B55E-9E8756EAF55E}" type="slidenum">
              <a:rPr lang="de-AT" smtClean="0"/>
              <a:t>5</a:t>
            </a:fld>
            <a:endParaRPr lang="de-AT" dirty="0"/>
          </a:p>
        </p:txBody>
      </p:sp>
      <p:sp>
        <p:nvSpPr>
          <p:cNvPr id="5" name="TextBox 4">
            <a:extLst>
              <a:ext uri="{FF2B5EF4-FFF2-40B4-BE49-F238E27FC236}">
                <a16:creationId xmlns:a16="http://schemas.microsoft.com/office/drawing/2014/main" id="{94350E01-9880-61F4-6EF9-9C9E0F3ACDA0}"/>
              </a:ext>
            </a:extLst>
          </p:cNvPr>
          <p:cNvSpPr txBox="1"/>
          <p:nvPr/>
        </p:nvSpPr>
        <p:spPr>
          <a:xfrm>
            <a:off x="838198" y="1474861"/>
            <a:ext cx="10515602" cy="575607"/>
          </a:xfrm>
          <a:prstGeom prst="rect">
            <a:avLst/>
          </a:prstGeom>
        </p:spPr>
        <p:txBody>
          <a:bodyPr wrap="square" lIns="0" tIns="0" rIns="0" bIns="0" rtlCol="0" anchor="t">
            <a:spAutoFit/>
          </a:bodyPr>
          <a:lstStyle/>
          <a:p>
            <a:pPr>
              <a:lnSpc>
                <a:spcPts val="5120"/>
              </a:lnSpc>
            </a:pPr>
            <a:r>
              <a:rPr lang="en-US" sz="3200" dirty="0" err="1">
                <a:solidFill>
                  <a:srgbClr val="C00000"/>
                </a:solidFill>
                <a:latin typeface="Verdana Pro" panose="020B0604030504040204" pitchFamily="34" charset="0"/>
                <a:ea typeface="Verdana" panose="020B0604030504040204" pitchFamily="34" charset="0"/>
              </a:rPr>
              <a:t>Leerstand</a:t>
            </a:r>
            <a:endParaRPr lang="en-US" sz="3200" dirty="0">
              <a:solidFill>
                <a:srgbClr val="C00000"/>
              </a:solidFill>
              <a:latin typeface="Verdana Pro" panose="020B0604030504040204" pitchFamily="34" charset="0"/>
              <a:ea typeface="Verdana" panose="020B0604030504040204" pitchFamily="34" charset="0"/>
            </a:endParaRPr>
          </a:p>
        </p:txBody>
      </p:sp>
      <p:sp>
        <p:nvSpPr>
          <p:cNvPr id="6" name="Inhaltsplatzhalter 2">
            <a:extLst>
              <a:ext uri="{FF2B5EF4-FFF2-40B4-BE49-F238E27FC236}">
                <a16:creationId xmlns:a16="http://schemas.microsoft.com/office/drawing/2014/main" id="{B616A6E7-1A13-D008-B2B6-D340282CC37C}"/>
              </a:ext>
            </a:extLst>
          </p:cNvPr>
          <p:cNvSpPr txBox="1">
            <a:spLocks/>
          </p:cNvSpPr>
          <p:nvPr/>
        </p:nvSpPr>
        <p:spPr>
          <a:xfrm>
            <a:off x="990600" y="2659189"/>
            <a:ext cx="10947400" cy="37256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 typeface="Symbol" panose="05050102010706020507" pitchFamily="18" charset="2"/>
              <a:buChar char="-"/>
            </a:pPr>
            <a:r>
              <a:rPr lang="de-DE" sz="2000" dirty="0"/>
              <a:t>Greenpeace: Tirol hat nach Kärnten mit 5,7 % die </a:t>
            </a:r>
            <a:r>
              <a:rPr lang="de-DE" sz="2000" dirty="0">
                <a:solidFill>
                  <a:srgbClr val="C00000"/>
                </a:solidFill>
              </a:rPr>
              <a:t>höchste</a:t>
            </a:r>
            <a:r>
              <a:rPr lang="de-DE" sz="2000" dirty="0"/>
              <a:t> Leerstandsquote Österreichs</a:t>
            </a:r>
            <a:br>
              <a:rPr lang="de-DE" sz="2000" dirty="0"/>
            </a:br>
            <a:r>
              <a:rPr lang="de-DE" sz="2000" dirty="0"/>
              <a:t>(24.000 bewohnbare Wohnungen stehen leer)</a:t>
            </a:r>
          </a:p>
          <a:p>
            <a:pPr algn="just">
              <a:lnSpc>
                <a:spcPct val="100000"/>
              </a:lnSpc>
              <a:buFont typeface="Symbol" panose="05050102010706020507" pitchFamily="18" charset="2"/>
              <a:buChar char="-"/>
            </a:pPr>
            <a:r>
              <a:rPr lang="de-DE" sz="2000" dirty="0"/>
              <a:t>Wohnbedarfsstudie Uni Innsbruck: In 75.000 Wohnungen in Tirol (</a:t>
            </a:r>
            <a:r>
              <a:rPr lang="de-DE" sz="2000" dirty="0">
                <a:solidFill>
                  <a:srgbClr val="C00000"/>
                </a:solidFill>
              </a:rPr>
              <a:t>17 %</a:t>
            </a:r>
            <a:r>
              <a:rPr lang="de-DE" sz="2000" dirty="0"/>
              <a:t>) ist kein (Neben)Wohnsitz gemeldet</a:t>
            </a:r>
          </a:p>
          <a:p>
            <a:pPr algn="just">
              <a:lnSpc>
                <a:spcPct val="100000"/>
              </a:lnSpc>
              <a:buFont typeface="Symbol" panose="05050102010706020507" pitchFamily="18" charset="2"/>
              <a:buChar char="-"/>
            </a:pPr>
            <a:r>
              <a:rPr lang="de-DE" sz="2000" dirty="0"/>
              <a:t>Tiroler Freizeitwohnsitz- und </a:t>
            </a:r>
            <a:r>
              <a:rPr lang="de-DE" sz="2000" dirty="0" err="1"/>
              <a:t>Leerstandsabgabegesetz</a:t>
            </a:r>
            <a:endParaRPr lang="de-DE" sz="2000" dirty="0"/>
          </a:p>
          <a:p>
            <a:pPr lvl="1" algn="just">
              <a:lnSpc>
                <a:spcPct val="100000"/>
              </a:lnSpc>
            </a:pPr>
            <a:r>
              <a:rPr lang="de-DE" sz="1600" dirty="0"/>
              <a:t>Freizeitwohnsitzabgabe </a:t>
            </a:r>
            <a:r>
              <a:rPr lang="de-DE" sz="1600" dirty="0" err="1"/>
              <a:t>max</a:t>
            </a:r>
            <a:r>
              <a:rPr lang="de-DE" sz="1600" dirty="0"/>
              <a:t> EUR 2.530 jährlich</a:t>
            </a:r>
          </a:p>
          <a:p>
            <a:pPr lvl="1" algn="just">
              <a:lnSpc>
                <a:spcPct val="100000"/>
              </a:lnSpc>
            </a:pPr>
            <a:r>
              <a:rPr lang="de-DE" sz="1600" dirty="0" err="1"/>
              <a:t>Leerstandsabgabe</a:t>
            </a:r>
            <a:r>
              <a:rPr lang="de-DE" sz="1600" dirty="0"/>
              <a:t> </a:t>
            </a:r>
            <a:r>
              <a:rPr lang="de-DE" sz="1600" dirty="0" err="1"/>
              <a:t>max</a:t>
            </a:r>
            <a:r>
              <a:rPr lang="de-DE" sz="1600" dirty="0"/>
              <a:t>  EUR 2.580/5.160 (Vorbehaltsgemeinden) jährlich</a:t>
            </a:r>
          </a:p>
          <a:p>
            <a:pPr marL="457200" lvl="1" indent="0" algn="just">
              <a:lnSpc>
                <a:spcPct val="100000"/>
              </a:lnSpc>
              <a:buNone/>
            </a:pPr>
            <a:r>
              <a:rPr lang="de-DE" sz="1600" dirty="0"/>
              <a:t>	Massive Verschärfung geplant: </a:t>
            </a:r>
            <a:r>
              <a:rPr lang="de-DE" sz="1600" dirty="0">
                <a:solidFill>
                  <a:srgbClr val="C00000"/>
                </a:solidFill>
              </a:rPr>
              <a:t>Bis zu 30 % einer fiktiven Miete </a:t>
            </a:r>
            <a:r>
              <a:rPr lang="de-DE" sz="1600" dirty="0"/>
              <a:t>(sog. </a:t>
            </a:r>
            <a:r>
              <a:rPr lang="de-DE" sz="1600" dirty="0">
                <a:solidFill>
                  <a:srgbClr val="C00000"/>
                </a:solidFill>
              </a:rPr>
              <a:t>Basismiete</a:t>
            </a:r>
            <a:r>
              <a:rPr lang="de-DE" sz="1600" dirty="0"/>
              <a:t> - verfassungsrechtlich bedenklich)</a:t>
            </a:r>
            <a:endParaRPr lang="de-DE" sz="1200" dirty="0">
              <a:solidFill>
                <a:srgbClr val="C00000"/>
              </a:solidFill>
            </a:endParaRPr>
          </a:p>
          <a:p>
            <a:pPr marL="457200" lvl="1" indent="0">
              <a:lnSpc>
                <a:spcPct val="100000"/>
              </a:lnSpc>
              <a:buNone/>
            </a:pPr>
            <a:r>
              <a:rPr lang="de-DE" sz="1600" dirty="0"/>
              <a:t>	Bisher Verpflichtung der Gemeinden, </a:t>
            </a:r>
            <a:r>
              <a:rPr lang="de-DE" sz="1600" dirty="0" err="1"/>
              <a:t>Leerstandsabgabe</a:t>
            </a:r>
            <a:r>
              <a:rPr lang="de-DE" sz="1600" dirty="0"/>
              <a:t> einzuheben </a:t>
            </a:r>
            <a:r>
              <a:rPr lang="de-DE" sz="1600" dirty="0">
                <a:solidFill>
                  <a:srgbClr val="C00000"/>
                </a:solidFill>
              </a:rPr>
              <a:t>[Einhebungspflicht soll entfallen]</a:t>
            </a:r>
          </a:p>
          <a:p>
            <a:pPr marL="457200" lvl="1" indent="0">
              <a:lnSpc>
                <a:spcPct val="100000"/>
              </a:lnSpc>
              <a:buNone/>
            </a:pPr>
            <a:r>
              <a:rPr lang="de-DE" sz="1600" dirty="0"/>
              <a:t>	Selbstbemessungsabgabe</a:t>
            </a:r>
          </a:p>
          <a:p>
            <a:pPr algn="just">
              <a:lnSpc>
                <a:spcPct val="100000"/>
              </a:lnSpc>
            </a:pPr>
            <a:endParaRPr lang="de-AT" sz="2000" dirty="0"/>
          </a:p>
        </p:txBody>
      </p:sp>
      <p:sp>
        <p:nvSpPr>
          <p:cNvPr id="2" name="Datumsplatzhalter 4">
            <a:extLst>
              <a:ext uri="{FF2B5EF4-FFF2-40B4-BE49-F238E27FC236}">
                <a16:creationId xmlns:a16="http://schemas.microsoft.com/office/drawing/2014/main" id="{BA4D2A72-03F3-20E4-0882-B3042148ADB1}"/>
              </a:ext>
            </a:extLst>
          </p:cNvPr>
          <p:cNvSpPr>
            <a:spLocks noGrp="1"/>
          </p:cNvSpPr>
          <p:nvPr>
            <p:ph type="dt" sz="half" idx="10"/>
          </p:nvPr>
        </p:nvSpPr>
        <p:spPr>
          <a:xfrm>
            <a:off x="838200" y="6356350"/>
            <a:ext cx="2743200" cy="365125"/>
          </a:xfrm>
        </p:spPr>
        <p:txBody>
          <a:bodyPr/>
          <a:lstStyle/>
          <a:p>
            <a:r>
              <a:rPr lang="de-DE" dirty="0"/>
              <a:t>Jänner 2025</a:t>
            </a:r>
            <a:endParaRPr lang="de-AT" dirty="0"/>
          </a:p>
        </p:txBody>
      </p:sp>
    </p:spTree>
    <p:extLst>
      <p:ext uri="{BB962C8B-B14F-4D97-AF65-F5344CB8AC3E}">
        <p14:creationId xmlns:p14="http://schemas.microsoft.com/office/powerpoint/2010/main" val="134615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38B1D-5148-5CDC-7DDB-C9BD8EC04E1F}"/>
            </a:ext>
          </a:extLst>
        </p:cNvPr>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82678016-DED4-47CD-5C79-89646C76B00C}"/>
              </a:ext>
            </a:extLst>
          </p:cNvPr>
          <p:cNvSpPr>
            <a:spLocks noGrp="1"/>
          </p:cNvSpPr>
          <p:nvPr>
            <p:ph type="ftr" sz="quarter" idx="11"/>
          </p:nvPr>
        </p:nvSpPr>
        <p:spPr/>
        <p:txBody>
          <a:bodyPr/>
          <a:lstStyle/>
          <a:p>
            <a:r>
              <a:rPr lang="de-AT"/>
              <a:t>CHG Rechtsanwälte</a:t>
            </a:r>
            <a:endParaRPr lang="de-AT" dirty="0"/>
          </a:p>
        </p:txBody>
      </p:sp>
      <p:sp>
        <p:nvSpPr>
          <p:cNvPr id="4" name="Foliennummernplatzhalter 3">
            <a:extLst>
              <a:ext uri="{FF2B5EF4-FFF2-40B4-BE49-F238E27FC236}">
                <a16:creationId xmlns:a16="http://schemas.microsoft.com/office/drawing/2014/main" id="{4C8F376C-BDFA-D8EC-6047-223D29D70C2D}"/>
              </a:ext>
            </a:extLst>
          </p:cNvPr>
          <p:cNvSpPr>
            <a:spLocks noGrp="1"/>
          </p:cNvSpPr>
          <p:nvPr>
            <p:ph type="sldNum" sz="quarter" idx="12"/>
          </p:nvPr>
        </p:nvSpPr>
        <p:spPr/>
        <p:txBody>
          <a:bodyPr/>
          <a:lstStyle/>
          <a:p>
            <a:fld id="{C6D6C7D7-BADB-4973-B55E-9E8756EAF55E}" type="slidenum">
              <a:rPr lang="de-AT" smtClean="0"/>
              <a:t>6</a:t>
            </a:fld>
            <a:endParaRPr lang="de-AT" dirty="0"/>
          </a:p>
        </p:txBody>
      </p:sp>
      <p:sp>
        <p:nvSpPr>
          <p:cNvPr id="5" name="TextBox 4">
            <a:extLst>
              <a:ext uri="{FF2B5EF4-FFF2-40B4-BE49-F238E27FC236}">
                <a16:creationId xmlns:a16="http://schemas.microsoft.com/office/drawing/2014/main" id="{2EA2C6EB-6914-9452-31C1-8EA2DA45C1F7}"/>
              </a:ext>
            </a:extLst>
          </p:cNvPr>
          <p:cNvSpPr txBox="1"/>
          <p:nvPr/>
        </p:nvSpPr>
        <p:spPr>
          <a:xfrm>
            <a:off x="838198" y="1474861"/>
            <a:ext cx="10515602" cy="575607"/>
          </a:xfrm>
          <a:prstGeom prst="rect">
            <a:avLst/>
          </a:prstGeom>
        </p:spPr>
        <p:txBody>
          <a:bodyPr wrap="square" lIns="0" tIns="0" rIns="0" bIns="0" rtlCol="0" anchor="t">
            <a:spAutoFit/>
          </a:bodyPr>
          <a:lstStyle/>
          <a:p>
            <a:pPr>
              <a:lnSpc>
                <a:spcPts val="5120"/>
              </a:lnSpc>
            </a:pPr>
            <a:r>
              <a:rPr lang="en-US" sz="3200" dirty="0" err="1">
                <a:solidFill>
                  <a:srgbClr val="C00000"/>
                </a:solidFill>
                <a:latin typeface="Verdana Pro" panose="020B0604030504040204" pitchFamily="34" charset="0"/>
                <a:ea typeface="Verdana" panose="020B0604030504040204" pitchFamily="34" charset="0"/>
              </a:rPr>
              <a:t>Leerstand</a:t>
            </a:r>
            <a:endParaRPr lang="en-US" sz="3200" dirty="0">
              <a:solidFill>
                <a:srgbClr val="C00000"/>
              </a:solidFill>
              <a:latin typeface="Verdana Pro" panose="020B0604030504040204" pitchFamily="34" charset="0"/>
              <a:ea typeface="Verdana" panose="020B0604030504040204" pitchFamily="34" charset="0"/>
            </a:endParaRPr>
          </a:p>
        </p:txBody>
      </p:sp>
      <p:sp>
        <p:nvSpPr>
          <p:cNvPr id="6" name="Inhaltsplatzhalter 2">
            <a:extLst>
              <a:ext uri="{FF2B5EF4-FFF2-40B4-BE49-F238E27FC236}">
                <a16:creationId xmlns:a16="http://schemas.microsoft.com/office/drawing/2014/main" id="{F69FBF2A-8693-0A3C-7BC4-B8AB04EFA0A6}"/>
              </a:ext>
            </a:extLst>
          </p:cNvPr>
          <p:cNvSpPr txBox="1">
            <a:spLocks/>
          </p:cNvSpPr>
          <p:nvPr/>
        </p:nvSpPr>
        <p:spPr>
          <a:xfrm>
            <a:off x="990600" y="2659189"/>
            <a:ext cx="10947400" cy="37256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endParaRPr lang="de-AT" sz="2000" dirty="0"/>
          </a:p>
        </p:txBody>
      </p:sp>
      <p:sp>
        <p:nvSpPr>
          <p:cNvPr id="2" name="Datumsplatzhalter 4">
            <a:extLst>
              <a:ext uri="{FF2B5EF4-FFF2-40B4-BE49-F238E27FC236}">
                <a16:creationId xmlns:a16="http://schemas.microsoft.com/office/drawing/2014/main" id="{91EB3988-54EE-D0C1-C0F1-23B1B576CA99}"/>
              </a:ext>
            </a:extLst>
          </p:cNvPr>
          <p:cNvSpPr>
            <a:spLocks noGrp="1"/>
          </p:cNvSpPr>
          <p:nvPr>
            <p:ph type="dt" sz="half" idx="10"/>
          </p:nvPr>
        </p:nvSpPr>
        <p:spPr>
          <a:xfrm>
            <a:off x="838200" y="6356350"/>
            <a:ext cx="2743200" cy="365125"/>
          </a:xfrm>
        </p:spPr>
        <p:txBody>
          <a:bodyPr/>
          <a:lstStyle/>
          <a:p>
            <a:r>
              <a:rPr lang="de-DE" dirty="0"/>
              <a:t>Jänner 2025</a:t>
            </a:r>
            <a:endParaRPr lang="de-AT" dirty="0"/>
          </a:p>
        </p:txBody>
      </p:sp>
      <p:pic>
        <p:nvPicPr>
          <p:cNvPr id="8" name="Grafik 7">
            <a:extLst>
              <a:ext uri="{FF2B5EF4-FFF2-40B4-BE49-F238E27FC236}">
                <a16:creationId xmlns:a16="http://schemas.microsoft.com/office/drawing/2014/main" id="{996B574F-ADD0-05B5-CF72-B8D66FAB3101}"/>
              </a:ext>
            </a:extLst>
          </p:cNvPr>
          <p:cNvPicPr>
            <a:picLocks noChangeAspect="1"/>
          </p:cNvPicPr>
          <p:nvPr/>
        </p:nvPicPr>
        <p:blipFill>
          <a:blip r:embed="rId3"/>
          <a:stretch>
            <a:fillRect/>
          </a:stretch>
        </p:blipFill>
        <p:spPr>
          <a:xfrm>
            <a:off x="256360" y="1528497"/>
            <a:ext cx="11679280" cy="3801005"/>
          </a:xfrm>
          <a:prstGeom prst="rect">
            <a:avLst/>
          </a:prstGeom>
        </p:spPr>
      </p:pic>
      <p:sp>
        <p:nvSpPr>
          <p:cNvPr id="9" name="Ellipse 8">
            <a:extLst>
              <a:ext uri="{FF2B5EF4-FFF2-40B4-BE49-F238E27FC236}">
                <a16:creationId xmlns:a16="http://schemas.microsoft.com/office/drawing/2014/main" id="{87B5F314-52BB-BD28-3496-7433E9B5761A}"/>
              </a:ext>
            </a:extLst>
          </p:cNvPr>
          <p:cNvSpPr/>
          <p:nvPr/>
        </p:nvSpPr>
        <p:spPr>
          <a:xfrm>
            <a:off x="9095364" y="3638145"/>
            <a:ext cx="1449419" cy="437744"/>
          </a:xfrm>
          <a:prstGeom prst="ellipse">
            <a:avLst/>
          </a:prstGeom>
          <a:noFill/>
          <a:ln w="28575">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5391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29B13-365F-EF46-9E1A-0B83890C1476}"/>
            </a:ext>
          </a:extLst>
        </p:cNvPr>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8BF5FC55-192E-1A19-41B8-E68D0AB5E280}"/>
              </a:ext>
            </a:extLst>
          </p:cNvPr>
          <p:cNvSpPr>
            <a:spLocks noGrp="1"/>
          </p:cNvSpPr>
          <p:nvPr>
            <p:ph type="ftr" sz="quarter" idx="11"/>
          </p:nvPr>
        </p:nvSpPr>
        <p:spPr/>
        <p:txBody>
          <a:bodyPr/>
          <a:lstStyle/>
          <a:p>
            <a:r>
              <a:rPr lang="de-AT"/>
              <a:t>CHG Rechtsanwälte</a:t>
            </a:r>
            <a:endParaRPr lang="de-AT" dirty="0"/>
          </a:p>
        </p:txBody>
      </p:sp>
      <p:sp>
        <p:nvSpPr>
          <p:cNvPr id="4" name="Foliennummernplatzhalter 3">
            <a:extLst>
              <a:ext uri="{FF2B5EF4-FFF2-40B4-BE49-F238E27FC236}">
                <a16:creationId xmlns:a16="http://schemas.microsoft.com/office/drawing/2014/main" id="{61FA3A3E-ACE3-6001-ED30-975FC6A2D998}"/>
              </a:ext>
            </a:extLst>
          </p:cNvPr>
          <p:cNvSpPr>
            <a:spLocks noGrp="1"/>
          </p:cNvSpPr>
          <p:nvPr>
            <p:ph type="sldNum" sz="quarter" idx="12"/>
          </p:nvPr>
        </p:nvSpPr>
        <p:spPr/>
        <p:txBody>
          <a:bodyPr/>
          <a:lstStyle/>
          <a:p>
            <a:fld id="{C6D6C7D7-BADB-4973-B55E-9E8756EAF55E}" type="slidenum">
              <a:rPr lang="de-AT" smtClean="0"/>
              <a:t>7</a:t>
            </a:fld>
            <a:endParaRPr lang="de-AT" dirty="0"/>
          </a:p>
        </p:txBody>
      </p:sp>
      <p:sp>
        <p:nvSpPr>
          <p:cNvPr id="5" name="TextBox 4">
            <a:extLst>
              <a:ext uri="{FF2B5EF4-FFF2-40B4-BE49-F238E27FC236}">
                <a16:creationId xmlns:a16="http://schemas.microsoft.com/office/drawing/2014/main" id="{320582F0-2F09-7714-463A-F1649A19EE9D}"/>
              </a:ext>
            </a:extLst>
          </p:cNvPr>
          <p:cNvSpPr txBox="1"/>
          <p:nvPr/>
        </p:nvSpPr>
        <p:spPr>
          <a:xfrm>
            <a:off x="838198" y="1474861"/>
            <a:ext cx="10515602" cy="575607"/>
          </a:xfrm>
          <a:prstGeom prst="rect">
            <a:avLst/>
          </a:prstGeom>
        </p:spPr>
        <p:txBody>
          <a:bodyPr wrap="square" lIns="0" tIns="0" rIns="0" bIns="0" rtlCol="0" anchor="t">
            <a:spAutoFit/>
          </a:bodyPr>
          <a:lstStyle/>
          <a:p>
            <a:pPr>
              <a:lnSpc>
                <a:spcPts val="5120"/>
              </a:lnSpc>
            </a:pPr>
            <a:r>
              <a:rPr lang="en-US" sz="3200" dirty="0" err="1">
                <a:solidFill>
                  <a:srgbClr val="C00000"/>
                </a:solidFill>
                <a:latin typeface="Verdana Pro" panose="020B0604030504040204" pitchFamily="34" charset="0"/>
                <a:ea typeface="Verdana" panose="020B0604030504040204" pitchFamily="34" charset="0"/>
              </a:rPr>
              <a:t>Leerstandsabgabe</a:t>
            </a:r>
            <a:endParaRPr lang="en-US" sz="3200" dirty="0">
              <a:solidFill>
                <a:srgbClr val="C00000"/>
              </a:solidFill>
              <a:latin typeface="Verdana Pro" panose="020B0604030504040204" pitchFamily="34" charset="0"/>
              <a:ea typeface="Verdana" panose="020B0604030504040204" pitchFamily="34" charset="0"/>
            </a:endParaRPr>
          </a:p>
        </p:txBody>
      </p:sp>
      <p:sp>
        <p:nvSpPr>
          <p:cNvPr id="6" name="Inhaltsplatzhalter 2">
            <a:extLst>
              <a:ext uri="{FF2B5EF4-FFF2-40B4-BE49-F238E27FC236}">
                <a16:creationId xmlns:a16="http://schemas.microsoft.com/office/drawing/2014/main" id="{DBC0E3C3-1920-5FD8-2DF9-68C358947BBC}"/>
              </a:ext>
            </a:extLst>
          </p:cNvPr>
          <p:cNvSpPr txBox="1">
            <a:spLocks/>
          </p:cNvSpPr>
          <p:nvPr/>
        </p:nvSpPr>
        <p:spPr>
          <a:xfrm>
            <a:off x="941962" y="2340603"/>
            <a:ext cx="10947400" cy="3725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 typeface="Symbol" panose="05050102010706020507" pitchFamily="18" charset="2"/>
              <a:buChar char="-"/>
            </a:pPr>
            <a:r>
              <a:rPr lang="de-DE" sz="2200" dirty="0"/>
              <a:t>Zutrittserlaubnis zu Wohnungen (§ 11 TFLAG </a:t>
            </a:r>
            <a:r>
              <a:rPr lang="de-DE" sz="2200" dirty="0" err="1"/>
              <a:t>idgF</a:t>
            </a:r>
            <a:r>
              <a:rPr lang="de-DE" sz="2200" dirty="0"/>
              <a:t>)</a:t>
            </a:r>
          </a:p>
          <a:p>
            <a:pPr algn="just">
              <a:lnSpc>
                <a:spcPct val="100000"/>
              </a:lnSpc>
              <a:buFont typeface="Symbol" panose="05050102010706020507" pitchFamily="18" charset="2"/>
              <a:buChar char="-"/>
            </a:pPr>
            <a:r>
              <a:rPr lang="de-DE" sz="2200" dirty="0"/>
              <a:t>Neu: automatischer Datenabgleich (Melderegister)</a:t>
            </a:r>
          </a:p>
          <a:p>
            <a:pPr algn="just">
              <a:lnSpc>
                <a:spcPct val="100000"/>
              </a:lnSpc>
              <a:buFont typeface="Symbol" panose="05050102010706020507" pitchFamily="18" charset="2"/>
              <a:buChar char="-"/>
            </a:pPr>
            <a:r>
              <a:rPr lang="de-DE" sz="2200" dirty="0"/>
              <a:t>Ausnahmen </a:t>
            </a:r>
          </a:p>
          <a:p>
            <a:pPr lvl="1" algn="just">
              <a:lnSpc>
                <a:spcPct val="100000"/>
              </a:lnSpc>
              <a:buFont typeface="Symbol" panose="05050102010706020507" pitchFamily="18" charset="2"/>
              <a:buChar char="-"/>
            </a:pPr>
            <a:r>
              <a:rPr lang="de-DE" sz="1800" dirty="0"/>
              <a:t>Arbeits- oder Bildungswohnsitze (</a:t>
            </a:r>
            <a:r>
              <a:rPr lang="de-DE" sz="1800" dirty="0">
                <a:solidFill>
                  <a:srgbClr val="C00000"/>
                </a:solidFill>
              </a:rPr>
              <a:t>Freizeitwohnsitz?</a:t>
            </a:r>
            <a:r>
              <a:rPr lang="de-DE" sz="1800" dirty="0"/>
              <a:t>)</a:t>
            </a:r>
          </a:p>
          <a:p>
            <a:pPr lvl="1" algn="just">
              <a:lnSpc>
                <a:spcPct val="100000"/>
              </a:lnSpc>
              <a:buFont typeface="Symbol" panose="05050102010706020507" pitchFamily="18" charset="2"/>
              <a:buChar char="-"/>
            </a:pPr>
            <a:r>
              <a:rPr lang="de-DE" sz="1800" dirty="0"/>
              <a:t>Wohnungen, die gewerblich genutzt werden</a:t>
            </a:r>
          </a:p>
          <a:p>
            <a:pPr lvl="1" algn="just">
              <a:lnSpc>
                <a:spcPct val="100000"/>
              </a:lnSpc>
              <a:buFont typeface="Symbol" panose="05050102010706020507" pitchFamily="18" charset="2"/>
              <a:buChar char="-"/>
            </a:pPr>
            <a:r>
              <a:rPr lang="de-DE" sz="1800" dirty="0"/>
              <a:t>keine Vermietung möglich</a:t>
            </a:r>
          </a:p>
          <a:p>
            <a:pPr lvl="2" algn="just">
              <a:lnSpc>
                <a:spcPct val="100000"/>
              </a:lnSpc>
              <a:buFont typeface="Symbol" panose="05050102010706020507" pitchFamily="18" charset="2"/>
              <a:buChar char="-"/>
            </a:pPr>
            <a:r>
              <a:rPr lang="de-DE" sz="1600" dirty="0"/>
              <a:t>Achtung: </a:t>
            </a:r>
            <a:r>
              <a:rPr lang="de-DE" sz="1600" dirty="0">
                <a:solidFill>
                  <a:srgbClr val="C00000"/>
                </a:solidFill>
              </a:rPr>
              <a:t>Sanierungsarbeiten unter Umstanden vorzunehmen</a:t>
            </a:r>
            <a:r>
              <a:rPr lang="de-DE" sz="1600" dirty="0"/>
              <a:t>! FI-Schalter </a:t>
            </a:r>
            <a:r>
              <a:rPr lang="de-DE" sz="1600" u="sng" dirty="0"/>
              <a:t>jedenfalls</a:t>
            </a:r>
            <a:r>
              <a:rPr lang="de-DE" sz="1600" dirty="0"/>
              <a:t> zumutbar</a:t>
            </a:r>
          </a:p>
          <a:p>
            <a:pPr lvl="1" algn="just">
              <a:lnSpc>
                <a:spcPct val="100000"/>
              </a:lnSpc>
              <a:buFont typeface="Symbol" panose="05050102010706020507" pitchFamily="18" charset="2"/>
              <a:buChar char="-"/>
            </a:pPr>
            <a:r>
              <a:rPr lang="de-DE" sz="1800" dirty="0"/>
              <a:t>innerhalb von 3 Jahren </a:t>
            </a:r>
            <a:r>
              <a:rPr lang="de-DE" sz="1800" dirty="0">
                <a:solidFill>
                  <a:srgbClr val="C00000"/>
                </a:solidFill>
              </a:rPr>
              <a:t>Eigenbedarf</a:t>
            </a:r>
            <a:r>
              <a:rPr lang="de-DE" sz="1800" dirty="0"/>
              <a:t> (engster Familienkreis)</a:t>
            </a:r>
          </a:p>
          <a:p>
            <a:pPr marL="228600" lvl="1" algn="just">
              <a:lnSpc>
                <a:spcPct val="100000"/>
              </a:lnSpc>
              <a:spcBef>
                <a:spcPts val="1000"/>
              </a:spcBef>
              <a:buFont typeface="Symbol" panose="05050102010706020507" pitchFamily="18" charset="2"/>
              <a:buChar char="-"/>
            </a:pPr>
            <a:r>
              <a:rPr lang="de-DE" sz="2200" dirty="0"/>
              <a:t>Selbstbemessungsabgabe: Berechnung Fläche, Einordnung Basismiete</a:t>
            </a:r>
            <a:br>
              <a:rPr lang="de-DE" sz="2200" dirty="0"/>
            </a:br>
            <a:r>
              <a:rPr lang="de-DE" sz="2200" dirty="0"/>
              <a:t>(Strafen bis zu </a:t>
            </a:r>
            <a:r>
              <a:rPr lang="de-DE" sz="2200" dirty="0">
                <a:solidFill>
                  <a:srgbClr val="C00000"/>
                </a:solidFill>
              </a:rPr>
              <a:t>EUR 50.000 </a:t>
            </a:r>
            <a:r>
              <a:rPr lang="de-DE" sz="2200" dirty="0"/>
              <a:t>drohen [Tiroler Abgabegesetz])</a:t>
            </a:r>
          </a:p>
        </p:txBody>
      </p:sp>
      <p:sp>
        <p:nvSpPr>
          <p:cNvPr id="2" name="Datumsplatzhalter 4">
            <a:extLst>
              <a:ext uri="{FF2B5EF4-FFF2-40B4-BE49-F238E27FC236}">
                <a16:creationId xmlns:a16="http://schemas.microsoft.com/office/drawing/2014/main" id="{74A967CF-86AC-A7A7-1151-10444FB04CCF}"/>
              </a:ext>
            </a:extLst>
          </p:cNvPr>
          <p:cNvSpPr>
            <a:spLocks noGrp="1"/>
          </p:cNvSpPr>
          <p:nvPr>
            <p:ph type="dt" sz="half" idx="10"/>
          </p:nvPr>
        </p:nvSpPr>
        <p:spPr>
          <a:xfrm>
            <a:off x="838200" y="6356350"/>
            <a:ext cx="2743200" cy="365125"/>
          </a:xfrm>
        </p:spPr>
        <p:txBody>
          <a:bodyPr/>
          <a:lstStyle/>
          <a:p>
            <a:r>
              <a:rPr lang="de-DE" dirty="0"/>
              <a:t>Jänner 2025</a:t>
            </a:r>
            <a:endParaRPr lang="de-AT" dirty="0"/>
          </a:p>
        </p:txBody>
      </p:sp>
    </p:spTree>
    <p:extLst>
      <p:ext uri="{BB962C8B-B14F-4D97-AF65-F5344CB8AC3E}">
        <p14:creationId xmlns:p14="http://schemas.microsoft.com/office/powerpoint/2010/main" val="139906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a:extLst>
              <a:ext uri="{FF2B5EF4-FFF2-40B4-BE49-F238E27FC236}">
                <a16:creationId xmlns:a16="http://schemas.microsoft.com/office/drawing/2014/main" id="{87D96055-D121-AC17-2D94-A1EC83880CF7}"/>
              </a:ext>
            </a:extLst>
          </p:cNvPr>
          <p:cNvSpPr txBox="1">
            <a:spLocks/>
          </p:cNvSpPr>
          <p:nvPr/>
        </p:nvSpPr>
        <p:spPr>
          <a:xfrm>
            <a:off x="838200" y="2506789"/>
            <a:ext cx="10947400" cy="37256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de-DE" sz="2200" dirty="0"/>
              <a:t>Derzeit befinden sich 16.361 </a:t>
            </a:r>
            <a:r>
              <a:rPr lang="de-DE" sz="2200" u="sng" dirty="0"/>
              <a:t>zulässige</a:t>
            </a:r>
            <a:r>
              <a:rPr lang="de-DE" sz="2200" dirty="0"/>
              <a:t> Freizeitwohnsitze (Stand 09.01.2024) in Tirol.</a:t>
            </a:r>
            <a:br>
              <a:rPr lang="de-DE" sz="2200" dirty="0"/>
            </a:br>
            <a:r>
              <a:rPr lang="de-DE" sz="2200" dirty="0"/>
              <a:t>Dies entspricht einer </a:t>
            </a:r>
            <a:r>
              <a:rPr lang="de-DE" sz="2200" dirty="0">
                <a:solidFill>
                  <a:srgbClr val="C00000"/>
                </a:solidFill>
              </a:rPr>
              <a:t>Freizeitwohnsitzquote</a:t>
            </a:r>
            <a:r>
              <a:rPr lang="de-DE" sz="2200" dirty="0"/>
              <a:t> von ca </a:t>
            </a:r>
            <a:r>
              <a:rPr lang="de-DE" sz="2200" dirty="0">
                <a:solidFill>
                  <a:srgbClr val="C00000"/>
                </a:solidFill>
              </a:rPr>
              <a:t>4 %</a:t>
            </a:r>
          </a:p>
          <a:p>
            <a:pPr marL="0" indent="0" algn="just">
              <a:lnSpc>
                <a:spcPct val="100000"/>
              </a:lnSpc>
              <a:buNone/>
            </a:pPr>
            <a:r>
              <a:rPr lang="de-DE" sz="2200" dirty="0"/>
              <a:t>Dunkelziffer unbekannt</a:t>
            </a:r>
          </a:p>
          <a:p>
            <a:pPr marL="0" indent="0" algn="just">
              <a:lnSpc>
                <a:spcPct val="100000"/>
              </a:lnSpc>
              <a:buNone/>
            </a:pPr>
            <a:r>
              <a:rPr lang="de-DE" sz="2200" dirty="0"/>
              <a:t>Enorme regionale Unterschiede</a:t>
            </a:r>
          </a:p>
          <a:p>
            <a:pPr marL="0" indent="0" algn="just">
              <a:lnSpc>
                <a:spcPct val="100000"/>
              </a:lnSpc>
              <a:buNone/>
            </a:pPr>
            <a:r>
              <a:rPr lang="de-DE" sz="2200" dirty="0"/>
              <a:t>Schaffung neuer Freizeitwohnsitze </a:t>
            </a:r>
            <a:r>
              <a:rPr lang="de-DE" sz="2200" dirty="0" err="1"/>
              <a:t>idR</a:t>
            </a:r>
            <a:r>
              <a:rPr lang="de-DE" sz="2200" dirty="0"/>
              <a:t> nur mehr zulässig, wenn deren Anzahl 8 % der Gesamtzahl der Wohnungen nicht übersteigt</a:t>
            </a:r>
          </a:p>
          <a:p>
            <a:pPr marL="0" indent="0" algn="just">
              <a:lnSpc>
                <a:spcPct val="100000"/>
              </a:lnSpc>
              <a:buNone/>
            </a:pPr>
            <a:endParaRPr lang="de-DE" sz="2200" dirty="0"/>
          </a:p>
          <a:p>
            <a:pPr marL="0" indent="0">
              <a:buNone/>
            </a:pPr>
            <a:endParaRPr lang="de-DE" sz="2200" dirty="0"/>
          </a:p>
        </p:txBody>
      </p:sp>
      <p:sp>
        <p:nvSpPr>
          <p:cNvPr id="10" name="Fußzeilenplatzhalter 5">
            <a:extLst>
              <a:ext uri="{FF2B5EF4-FFF2-40B4-BE49-F238E27FC236}">
                <a16:creationId xmlns:a16="http://schemas.microsoft.com/office/drawing/2014/main" id="{C2A7C50D-F9A1-0695-1EDB-FE5269E5C7DA}"/>
              </a:ext>
            </a:extLst>
          </p:cNvPr>
          <p:cNvSpPr>
            <a:spLocks noGrp="1"/>
          </p:cNvSpPr>
          <p:nvPr>
            <p:ph type="ftr" sz="quarter" idx="11"/>
          </p:nvPr>
        </p:nvSpPr>
        <p:spPr>
          <a:xfrm>
            <a:off x="4038600" y="6356350"/>
            <a:ext cx="4114800" cy="365125"/>
          </a:xfrm>
        </p:spPr>
        <p:txBody>
          <a:bodyPr/>
          <a:lstStyle/>
          <a:p>
            <a:r>
              <a:rPr lang="de-AT"/>
              <a:t>CHG Rechtsanwälte</a:t>
            </a:r>
            <a:endParaRPr lang="de-AT" dirty="0"/>
          </a:p>
        </p:txBody>
      </p:sp>
      <p:sp>
        <p:nvSpPr>
          <p:cNvPr id="11" name="Foliennummernplatzhalter 6">
            <a:extLst>
              <a:ext uri="{FF2B5EF4-FFF2-40B4-BE49-F238E27FC236}">
                <a16:creationId xmlns:a16="http://schemas.microsoft.com/office/drawing/2014/main" id="{C2BC4F82-2E57-AA1F-09E3-E6784BE1DB29}"/>
              </a:ext>
            </a:extLst>
          </p:cNvPr>
          <p:cNvSpPr>
            <a:spLocks noGrp="1"/>
          </p:cNvSpPr>
          <p:nvPr>
            <p:ph type="sldNum" sz="quarter" idx="12"/>
          </p:nvPr>
        </p:nvSpPr>
        <p:spPr>
          <a:xfrm>
            <a:off x="8610600" y="6356350"/>
            <a:ext cx="2743200" cy="365125"/>
          </a:xfrm>
        </p:spPr>
        <p:txBody>
          <a:bodyPr/>
          <a:lstStyle/>
          <a:p>
            <a:fld id="{C6D6C7D7-BADB-4973-B55E-9E8756EAF55E}" type="slidenum">
              <a:rPr lang="de-AT" smtClean="0"/>
              <a:t>8</a:t>
            </a:fld>
            <a:endParaRPr lang="de-AT" dirty="0"/>
          </a:p>
        </p:txBody>
      </p:sp>
      <p:sp>
        <p:nvSpPr>
          <p:cNvPr id="2" name="TextBox 4">
            <a:extLst>
              <a:ext uri="{FF2B5EF4-FFF2-40B4-BE49-F238E27FC236}">
                <a16:creationId xmlns:a16="http://schemas.microsoft.com/office/drawing/2014/main" id="{A704BABE-8C12-838B-4B6F-0117B5F9BCC7}"/>
              </a:ext>
            </a:extLst>
          </p:cNvPr>
          <p:cNvSpPr txBox="1"/>
          <p:nvPr/>
        </p:nvSpPr>
        <p:spPr>
          <a:xfrm>
            <a:off x="838198" y="1474861"/>
            <a:ext cx="10515602" cy="575607"/>
          </a:xfrm>
          <a:prstGeom prst="rect">
            <a:avLst/>
          </a:prstGeom>
        </p:spPr>
        <p:txBody>
          <a:bodyPr wrap="square" lIns="0" tIns="0" rIns="0" bIns="0" rtlCol="0" anchor="t">
            <a:spAutoFit/>
          </a:bodyPr>
          <a:lstStyle/>
          <a:p>
            <a:pPr>
              <a:lnSpc>
                <a:spcPts val="5120"/>
              </a:lnSpc>
            </a:pPr>
            <a:r>
              <a:rPr lang="en-US" sz="3200" dirty="0" err="1">
                <a:solidFill>
                  <a:srgbClr val="C00000"/>
                </a:solidFill>
                <a:latin typeface="Verdana Pro" panose="020B0604030504040204" pitchFamily="34" charset="0"/>
                <a:ea typeface="Verdana" panose="020B0604030504040204" pitchFamily="34" charset="0"/>
              </a:rPr>
              <a:t>Freizeitwohnsitze</a:t>
            </a:r>
            <a:endParaRPr lang="en-US" sz="3200" dirty="0">
              <a:solidFill>
                <a:srgbClr val="C00000"/>
              </a:solidFill>
              <a:latin typeface="Verdana Pro" panose="020B0604030504040204" pitchFamily="34" charset="0"/>
              <a:ea typeface="Verdana" panose="020B0604030504040204" pitchFamily="34" charset="0"/>
            </a:endParaRPr>
          </a:p>
        </p:txBody>
      </p:sp>
      <p:sp>
        <p:nvSpPr>
          <p:cNvPr id="4" name="Datumsplatzhalter 4">
            <a:extLst>
              <a:ext uri="{FF2B5EF4-FFF2-40B4-BE49-F238E27FC236}">
                <a16:creationId xmlns:a16="http://schemas.microsoft.com/office/drawing/2014/main" id="{2F06B876-0AF6-14FC-E81E-FFB70B795CAA}"/>
              </a:ext>
            </a:extLst>
          </p:cNvPr>
          <p:cNvSpPr>
            <a:spLocks noGrp="1"/>
          </p:cNvSpPr>
          <p:nvPr>
            <p:ph type="dt" sz="half" idx="10"/>
          </p:nvPr>
        </p:nvSpPr>
        <p:spPr>
          <a:xfrm>
            <a:off x="838200" y="6356350"/>
            <a:ext cx="2743200" cy="365125"/>
          </a:xfrm>
        </p:spPr>
        <p:txBody>
          <a:bodyPr/>
          <a:lstStyle/>
          <a:p>
            <a:r>
              <a:rPr lang="de-DE" dirty="0"/>
              <a:t>Jänner 2025</a:t>
            </a:r>
            <a:endParaRPr lang="de-AT" dirty="0"/>
          </a:p>
        </p:txBody>
      </p:sp>
    </p:spTree>
    <p:extLst>
      <p:ext uri="{BB962C8B-B14F-4D97-AF65-F5344CB8AC3E}">
        <p14:creationId xmlns:p14="http://schemas.microsoft.com/office/powerpoint/2010/main" val="42723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5">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Ein Bild, das Text, Karte, Atlas enthält.&#10;&#10;Automatisch generierte Beschreibung">
            <a:extLst>
              <a:ext uri="{FF2B5EF4-FFF2-40B4-BE49-F238E27FC236}">
                <a16:creationId xmlns:a16="http://schemas.microsoft.com/office/drawing/2014/main" id="{52BBEAFE-3ABE-232C-5E3E-ED2BE7564583}"/>
              </a:ext>
            </a:extLst>
          </p:cNvPr>
          <p:cNvPicPr>
            <a:picLocks noChangeAspect="1"/>
          </p:cNvPicPr>
          <p:nvPr/>
        </p:nvPicPr>
        <p:blipFill rotWithShape="1">
          <a:blip r:embed="rId3">
            <a:extLst>
              <a:ext uri="{28A0092B-C50C-407E-A947-70E740481C1C}">
                <a14:useLocalDpi xmlns:a14="http://schemas.microsoft.com/office/drawing/2010/main" val="0"/>
              </a:ext>
            </a:extLst>
          </a:blip>
          <a:srcRect t="4511" r="1" b="30109"/>
          <a:stretch/>
        </p:blipFill>
        <p:spPr>
          <a:xfrm>
            <a:off x="854087" y="97272"/>
            <a:ext cx="10626495" cy="5870805"/>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10" name="Fußzeilenplatzhalter 5">
            <a:extLst>
              <a:ext uri="{FF2B5EF4-FFF2-40B4-BE49-F238E27FC236}">
                <a16:creationId xmlns:a16="http://schemas.microsoft.com/office/drawing/2014/main" id="{C2A7C50D-F9A1-0695-1EDB-FE5269E5C7DA}"/>
              </a:ext>
            </a:extLst>
          </p:cNvPr>
          <p:cNvSpPr>
            <a:spLocks noGrp="1"/>
          </p:cNvSpPr>
          <p:nvPr>
            <p:ph type="ftr" sz="quarter" idx="11"/>
          </p:nvPr>
        </p:nvSpPr>
        <p:spPr>
          <a:xfrm>
            <a:off x="4038600" y="6356350"/>
            <a:ext cx="4114800" cy="365125"/>
          </a:xfrm>
        </p:spPr>
        <p:txBody>
          <a:bodyPr>
            <a:normAutofit/>
          </a:bodyPr>
          <a:lstStyle/>
          <a:p>
            <a:pPr>
              <a:spcAft>
                <a:spcPts val="600"/>
              </a:spcAft>
            </a:pPr>
            <a:r>
              <a:rPr lang="de-AT">
                <a:solidFill>
                  <a:srgbClr val="FFFFFF"/>
                </a:solidFill>
              </a:rPr>
              <a:t>CHG Rechtsanwälte</a:t>
            </a:r>
          </a:p>
        </p:txBody>
      </p:sp>
      <p:sp>
        <p:nvSpPr>
          <p:cNvPr id="11" name="Foliennummernplatzhalter 6">
            <a:extLst>
              <a:ext uri="{FF2B5EF4-FFF2-40B4-BE49-F238E27FC236}">
                <a16:creationId xmlns:a16="http://schemas.microsoft.com/office/drawing/2014/main" id="{C2BC4F82-2E57-AA1F-09E3-E6784BE1DB29}"/>
              </a:ext>
            </a:extLst>
          </p:cNvPr>
          <p:cNvSpPr>
            <a:spLocks noGrp="1"/>
          </p:cNvSpPr>
          <p:nvPr>
            <p:ph type="sldNum" sz="quarter" idx="12"/>
          </p:nvPr>
        </p:nvSpPr>
        <p:spPr>
          <a:xfrm>
            <a:off x="8610600" y="6356350"/>
            <a:ext cx="2743200" cy="365125"/>
          </a:xfrm>
        </p:spPr>
        <p:txBody>
          <a:bodyPr>
            <a:normAutofit/>
          </a:bodyPr>
          <a:lstStyle/>
          <a:p>
            <a:pPr>
              <a:spcAft>
                <a:spcPts val="600"/>
              </a:spcAft>
            </a:pPr>
            <a:fld id="{C6D6C7D7-BADB-4973-B55E-9E8756EAF55E}" type="slidenum">
              <a:rPr lang="de-AT">
                <a:solidFill>
                  <a:srgbClr val="FFFFFF"/>
                </a:solidFill>
              </a:rPr>
              <a:pPr>
                <a:spcAft>
                  <a:spcPts val="600"/>
                </a:spcAft>
              </a:pPr>
              <a:t>9</a:t>
            </a:fld>
            <a:endParaRPr lang="de-AT">
              <a:solidFill>
                <a:srgbClr val="FFFFFF"/>
              </a:solidFill>
            </a:endParaRPr>
          </a:p>
        </p:txBody>
      </p:sp>
      <p:sp>
        <p:nvSpPr>
          <p:cNvPr id="2" name="Textfeld 1">
            <a:extLst>
              <a:ext uri="{FF2B5EF4-FFF2-40B4-BE49-F238E27FC236}">
                <a16:creationId xmlns:a16="http://schemas.microsoft.com/office/drawing/2014/main" id="{51AFB5C6-E7C7-6CD9-2B6E-E5D5BD288BB7}"/>
              </a:ext>
            </a:extLst>
          </p:cNvPr>
          <p:cNvSpPr txBox="1"/>
          <p:nvPr/>
        </p:nvSpPr>
        <p:spPr>
          <a:xfrm>
            <a:off x="1759348" y="310785"/>
            <a:ext cx="8137869" cy="369332"/>
          </a:xfrm>
          <a:prstGeom prst="rect">
            <a:avLst/>
          </a:prstGeom>
          <a:noFill/>
        </p:spPr>
        <p:txBody>
          <a:bodyPr wrap="none" rtlCol="0">
            <a:spAutoFit/>
          </a:bodyPr>
          <a:lstStyle/>
          <a:p>
            <a:r>
              <a:rPr lang="de-AT" dirty="0"/>
              <a:t>Quelle: https://tirolatlas.uibk.ac.at/wsgi/maps/thema/sheet?lang=de&amp;menu_id=256</a:t>
            </a:r>
          </a:p>
        </p:txBody>
      </p:sp>
      <p:pic>
        <p:nvPicPr>
          <p:cNvPr id="4" name="Grafik 3">
            <a:extLst>
              <a:ext uri="{FF2B5EF4-FFF2-40B4-BE49-F238E27FC236}">
                <a16:creationId xmlns:a16="http://schemas.microsoft.com/office/drawing/2014/main" id="{CDF960D2-F1FF-E85B-2721-CEA92C1B0FD5}"/>
              </a:ext>
            </a:extLst>
          </p:cNvPr>
          <p:cNvPicPr>
            <a:picLocks noChangeAspect="1"/>
          </p:cNvPicPr>
          <p:nvPr/>
        </p:nvPicPr>
        <p:blipFill>
          <a:blip r:embed="rId4"/>
          <a:stretch>
            <a:fillRect/>
          </a:stretch>
        </p:blipFill>
        <p:spPr>
          <a:xfrm>
            <a:off x="175983" y="97272"/>
            <a:ext cx="1651628" cy="2393664"/>
          </a:xfrm>
          <a:prstGeom prst="rect">
            <a:avLst/>
          </a:prstGeom>
        </p:spPr>
      </p:pic>
      <p:sp>
        <p:nvSpPr>
          <p:cNvPr id="8" name="Rechteck 7">
            <a:extLst>
              <a:ext uri="{FF2B5EF4-FFF2-40B4-BE49-F238E27FC236}">
                <a16:creationId xmlns:a16="http://schemas.microsoft.com/office/drawing/2014/main" id="{C0A013CD-EBFD-C958-2C9E-40DA41B548D3}"/>
              </a:ext>
            </a:extLst>
          </p:cNvPr>
          <p:cNvSpPr/>
          <p:nvPr/>
        </p:nvSpPr>
        <p:spPr>
          <a:xfrm>
            <a:off x="-301560" y="6020904"/>
            <a:ext cx="12957243" cy="98027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31E8F66B-1766-705C-277A-4DA6E7EE0B74}"/>
              </a:ext>
            </a:extLst>
          </p:cNvPr>
          <p:cNvSpPr txBox="1"/>
          <p:nvPr/>
        </p:nvSpPr>
        <p:spPr>
          <a:xfrm>
            <a:off x="183983" y="5968077"/>
            <a:ext cx="11832200" cy="738664"/>
          </a:xfrm>
          <a:prstGeom prst="rect">
            <a:avLst/>
          </a:prstGeom>
          <a:noFill/>
        </p:spPr>
        <p:txBody>
          <a:bodyPr wrap="square">
            <a:spAutoFit/>
          </a:bodyPr>
          <a:lstStyle/>
          <a:p>
            <a:r>
              <a:rPr lang="de-DE" sz="1400" dirty="0"/>
              <a:t>Die Karte zeigt die Anzahl der, gemäß § 14 (4) des Tiroler Raumordnungsgesetzes (TROG), gemeldeten Freizeitwohnsitze (Kreisgröße) sowie deren Anteil am Gesamtwohnungsbestand der jeweiligen Gemeinde (Kreisfarbe). Freizeitwohnsitze, die aufgrund einer Ausnahmebewilligung nach § 13 (7) bestehen, sind für Berechnungen gemäß § 13 (4) nicht relevant. </a:t>
            </a:r>
          </a:p>
        </p:txBody>
      </p:sp>
    </p:spTree>
    <p:extLst>
      <p:ext uri="{BB962C8B-B14F-4D97-AF65-F5344CB8AC3E}">
        <p14:creationId xmlns:p14="http://schemas.microsoft.com/office/powerpoint/2010/main" val="192211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91CFDDC746F154982DD238CF3EC5A8B" ma:contentTypeVersion="18" ma:contentTypeDescription="Ein neues Dokument erstellen." ma:contentTypeScope="" ma:versionID="bf6f755ff1b7259425021ac2257d9f32">
  <xsd:schema xmlns:xsd="http://www.w3.org/2001/XMLSchema" xmlns:xs="http://www.w3.org/2001/XMLSchema" xmlns:p="http://schemas.microsoft.com/office/2006/metadata/properties" xmlns:ns3="62db5725-6738-4401-b35b-e84e28a1f694" xmlns:ns4="4bf73dda-4149-4a24-a8a7-7ef1951940e5" targetNamespace="http://schemas.microsoft.com/office/2006/metadata/properties" ma:root="true" ma:fieldsID="0cd5ecc51cc5ee8bf86874b9e998cfb4" ns3:_="" ns4:_="">
    <xsd:import namespace="62db5725-6738-4401-b35b-e84e28a1f694"/>
    <xsd:import namespace="4bf73dda-4149-4a24-a8a7-7ef1951940e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db5725-6738-4401-b35b-e84e28a1f6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f73dda-4149-4a24-a8a7-7ef1951940e5"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SharingHintHash" ma:index="18"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2db5725-6738-4401-b35b-e84e28a1f694" xsi:nil="true"/>
  </documentManagement>
</p:properties>
</file>

<file path=customXml/itemProps1.xml><?xml version="1.0" encoding="utf-8"?>
<ds:datastoreItem xmlns:ds="http://schemas.openxmlformats.org/officeDocument/2006/customXml" ds:itemID="{C42AF72E-F6F8-4BDE-B9A8-30767DCDDA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db5725-6738-4401-b35b-e84e28a1f694"/>
    <ds:schemaRef ds:uri="4bf73dda-4149-4a24-a8a7-7ef1951940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A2BCE3-B17C-4515-9591-BF5F679051B3}">
  <ds:schemaRefs>
    <ds:schemaRef ds:uri="http://schemas.microsoft.com/sharepoint/v3/contenttype/forms"/>
  </ds:schemaRefs>
</ds:datastoreItem>
</file>

<file path=customXml/itemProps3.xml><?xml version="1.0" encoding="utf-8"?>
<ds:datastoreItem xmlns:ds="http://schemas.openxmlformats.org/officeDocument/2006/customXml" ds:itemID="{6C16A5CC-A705-484C-B4DB-9FC8765C86F6}">
  <ds:schemaRefs>
    <ds:schemaRef ds:uri="http://www.w3.org/XML/1998/namespace"/>
    <ds:schemaRef ds:uri="http://purl.org/dc/elements/1.1/"/>
    <ds:schemaRef ds:uri="62db5725-6738-4401-b35b-e84e28a1f694"/>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4bf73dda-4149-4a24-a8a7-7ef1951940e5"/>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2130</Words>
  <Application>Microsoft Office PowerPoint</Application>
  <PresentationFormat>Breitbild</PresentationFormat>
  <Paragraphs>241</Paragraphs>
  <Slides>19</Slides>
  <Notes>17</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19</vt:i4>
      </vt:variant>
    </vt:vector>
  </HeadingPairs>
  <TitlesOfParts>
    <vt:vector size="29" baseType="lpstr">
      <vt:lpstr>Akagi Pro Bold</vt:lpstr>
      <vt:lpstr>Arial</vt:lpstr>
      <vt:lpstr>Calibri</vt:lpstr>
      <vt:lpstr>Calibri Light</vt:lpstr>
      <vt:lpstr>Symbol</vt:lpstr>
      <vt:lpstr>Verdana</vt:lpstr>
      <vt:lpstr>Verdana Pro</vt:lpstr>
      <vt:lpstr>Wingdings</vt:lpstr>
      <vt:lpstr>Office Theme</vt:lpstr>
      <vt:lpstr>Office</vt:lpstr>
      <vt:lpstr>Ausgewählte raumordnungs- und wohnungseigentumsrechtliche Widerstände in der Praxis  Wohnungsnotstand und aktuelle politische Lösungsansätze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Baulandmobilisierung durch Raumordnungsverträge</vt:lpstr>
      <vt:lpstr>PowerPoint-Präsentation</vt:lpstr>
      <vt:lpstr>PowerPoint-Präsentation</vt:lpstr>
      <vt:lpstr>PowerPoint-Präsentation</vt:lpstr>
      <vt:lpstr>Energiewende</vt:lpstr>
      <vt:lpstr>PowerPoint-Präsentation</vt:lpstr>
      <vt:lpstr>PowerPoint-Präsentation</vt:lpstr>
      <vt:lpstr>Vielen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Tamerl</dc:creator>
  <cp:lastModifiedBy>Mario Kathrein | CHG</cp:lastModifiedBy>
  <cp:revision>239</cp:revision>
  <cp:lastPrinted>2025-01-13T18:18:27Z</cp:lastPrinted>
  <dcterms:created xsi:type="dcterms:W3CDTF">2021-03-01T21:06:02Z</dcterms:created>
  <dcterms:modified xsi:type="dcterms:W3CDTF">2025-01-14T14:43:40Z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0x010100091CFDDC746F154982DD238CF3EC5A8B</vt:lpwstr>
  </property>
</Properties>
</file>