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9C55572F-38B0-4500-8D7B-7C86A3C670D3}">
          <p14:sldIdLst>
            <p14:sldId id="256"/>
          </p14:sldIdLst>
        </p14:section>
        <p14:section name="Abschnitt ohne Titel" id="{655F8299-C0DE-4FE3-A4E5-568DDB5826E0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5278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83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6111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71797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261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8977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53491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8213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296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9520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509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FD9A9-F858-4DFF-9F7C-DA6CA1CD53FD}" type="datetimeFigureOut">
              <a:rPr lang="de-AT" smtClean="0"/>
              <a:t>11.10.2021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FA8AC-77BF-4749-8ABF-3E6C0F43BD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5857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848042"/>
            <a:ext cx="9144000" cy="3150379"/>
          </a:xfrm>
        </p:spPr>
        <p:txBody>
          <a:bodyPr>
            <a:normAutofit fontScale="90000"/>
          </a:bodyPr>
          <a:lstStyle/>
          <a:p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5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Immobilien-Stammtisch </a:t>
            </a:r>
            <a:br>
              <a:rPr lang="de-AT" sz="5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5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Innsbruck</a:t>
            </a:r>
            <a:br>
              <a:rPr lang="de-AT" sz="5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5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5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5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IMMO ST</a:t>
            </a:r>
            <a:endParaRPr lang="de-AT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4946072"/>
            <a:ext cx="9144000" cy="1363288"/>
          </a:xfrm>
        </p:spPr>
        <p:txBody>
          <a:bodyPr>
            <a:normAutofit/>
          </a:bodyPr>
          <a:lstStyle/>
          <a:p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>von</a:t>
            </a:r>
          </a:p>
          <a:p>
            <a:r>
              <a:rPr lang="de-AT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KommR</a:t>
            </a:r>
            <a:r>
              <a:rPr lang="de-AT" b="1" dirty="0" smtClean="0">
                <a:latin typeface="Arial" panose="020B0604020202020204" pitchFamily="34" charset="0"/>
                <a:cs typeface="Arial" panose="020B0604020202020204" pitchFamily="34" charset="0"/>
              </a:rPr>
              <a:t> Arno Wimmer</a:t>
            </a:r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>Berufsgruppensprecher</a:t>
            </a: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78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02919"/>
          </a:xfrm>
        </p:spPr>
        <p:txBody>
          <a:bodyPr>
            <a:normAutofit/>
          </a:bodyPr>
          <a:lstStyle/>
          <a:p>
            <a:pPr algn="ctr"/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Angemessene Grundpreise </a:t>
            </a:r>
            <a:r>
              <a:rPr lang="de-AT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b="1" dirty="0" smtClean="0">
                <a:latin typeface="Arial" panose="020B0604020202020204" pitchFamily="34" charset="0"/>
                <a:cs typeface="Arial" panose="020B0604020202020204" pitchFamily="34" charset="0"/>
              </a:rPr>
              <a:t>durch </a:t>
            </a:r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mehr Angebot am Markt </a:t>
            </a:r>
          </a:p>
        </p:txBody>
      </p:sp>
    </p:spTree>
    <p:extLst>
      <p:ext uri="{BB962C8B-B14F-4D97-AF65-F5344CB8AC3E}">
        <p14:creationId xmlns:p14="http://schemas.microsoft.com/office/powerpoint/2010/main" val="3220354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65811" y="1837113"/>
            <a:ext cx="9144000" cy="3911138"/>
          </a:xfrm>
        </p:spPr>
        <p:txBody>
          <a:bodyPr>
            <a:normAutofit fontScale="85000" lnSpcReduction="20000"/>
          </a:bodyPr>
          <a:lstStyle/>
          <a:p>
            <a:pPr marL="457200" lvl="0" indent="-457200" algn="l">
              <a:buFont typeface="Symbol" panose="05050102010706020507" pitchFamily="18" charset="2"/>
              <a:buChar char="-"/>
            </a:pPr>
            <a: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  <a:t>Paket junges Wohnen</a:t>
            </a:r>
            <a:b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>
              <a:buFont typeface="Symbol" panose="05050102010706020507" pitchFamily="18" charset="2"/>
              <a:buChar char="-"/>
            </a:pPr>
            <a: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  <a:t>Starterwohnungen</a:t>
            </a:r>
            <a:b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>
              <a:buFont typeface="Symbol" panose="05050102010706020507" pitchFamily="18" charset="2"/>
              <a:buChar char="-"/>
            </a:pPr>
            <a: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  <a:t>WBF für Home-Office</a:t>
            </a:r>
            <a:b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>
              <a:buFont typeface="Symbol" panose="05050102010706020507" pitchFamily="18" charset="2"/>
              <a:buChar char="-"/>
            </a:pPr>
            <a: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  <a:t>Senkung Baurechtszins von 3% auf 2,5%</a:t>
            </a:r>
            <a:b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>
              <a:buFont typeface="Symbol" panose="05050102010706020507" pitchFamily="18" charset="2"/>
              <a:buChar char="-"/>
            </a:pPr>
            <a: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  <a:t>Flexibilisierung der Wohnbauförderung</a:t>
            </a:r>
            <a:b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lvl="0" indent="-457200" algn="l">
              <a:buFont typeface="Symbol" panose="05050102010706020507" pitchFamily="18" charset="2"/>
              <a:buChar char="-"/>
            </a:pPr>
            <a:r>
              <a:rPr lang="de-AT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  <a:endParaRPr lang="de-A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AT" dirty="0"/>
          </a:p>
        </p:txBody>
      </p:sp>
      <p:sp>
        <p:nvSpPr>
          <p:cNvPr id="4" name="Titel 1"/>
          <p:cNvSpPr>
            <a:spLocks noGrp="1"/>
          </p:cNvSpPr>
          <p:nvPr>
            <p:ph type="ctrTitle"/>
          </p:nvPr>
        </p:nvSpPr>
        <p:spPr>
          <a:xfrm>
            <a:off x="1465811" y="191190"/>
            <a:ext cx="9144000" cy="980903"/>
          </a:xfrm>
        </p:spPr>
        <p:txBody>
          <a:bodyPr>
            <a:normAutofit/>
          </a:bodyPr>
          <a:lstStyle/>
          <a:p>
            <a: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  <a:t>Das Land Tirol </a:t>
            </a:r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hat </a:t>
            </a:r>
            <a: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  <a:t>im Juni 2021 </a:t>
            </a:r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mehrere </a:t>
            </a:r>
            <a: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  <a:t>Maßnahmen beschlossen</a:t>
            </a:r>
          </a:p>
        </p:txBody>
      </p:sp>
    </p:spTree>
    <p:extLst>
      <p:ext uri="{BB962C8B-B14F-4D97-AF65-F5344CB8AC3E}">
        <p14:creationId xmlns:p14="http://schemas.microsoft.com/office/powerpoint/2010/main" val="582049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itel 1"/>
          <p:cNvSpPr>
            <a:spLocks noGrp="1"/>
          </p:cNvSpPr>
          <p:nvPr>
            <p:ph type="ctrTitle"/>
          </p:nvPr>
        </p:nvSpPr>
        <p:spPr>
          <a:xfrm>
            <a:off x="1673629" y="598516"/>
            <a:ext cx="9144000" cy="3732415"/>
          </a:xfrm>
        </p:spPr>
        <p:txBody>
          <a:bodyPr>
            <a:normAutofit/>
          </a:bodyPr>
          <a:lstStyle/>
          <a:p>
            <a:r>
              <a:rPr lang="de-AT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Leerstandserhebung</a:t>
            </a:r>
            <a:r>
              <a:rPr lang="de-AT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  <a:r>
              <a:rPr lang="de-AT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Leerstandsabgabe</a:t>
            </a:r>
            <a:r>
              <a:rPr lang="de-AT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978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65811" y="349280"/>
            <a:ext cx="9144000" cy="3216880"/>
          </a:xfrm>
        </p:spPr>
        <p:txBody>
          <a:bodyPr>
            <a:normAutofit/>
          </a:bodyPr>
          <a:lstStyle/>
          <a:p>
            <a:r>
              <a:rPr lang="de-AT" sz="4400" b="1" dirty="0">
                <a:latin typeface="Arial" panose="020B0604020202020204" pitchFamily="34" charset="0"/>
                <a:cs typeface="Arial" panose="020B0604020202020204" pitchFamily="34" charset="0"/>
              </a:rPr>
              <a:t>Freizeitwohnsitze</a:t>
            </a:r>
          </a:p>
        </p:txBody>
      </p:sp>
    </p:spTree>
    <p:extLst>
      <p:ext uri="{BB962C8B-B14F-4D97-AF65-F5344CB8AC3E}">
        <p14:creationId xmlns:p14="http://schemas.microsoft.com/office/powerpoint/2010/main" val="2422832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257839"/>
            <a:ext cx="9144000" cy="831128"/>
          </a:xfrm>
        </p:spPr>
        <p:txBody>
          <a:bodyPr>
            <a:normAutofit fontScale="90000"/>
          </a:bodyPr>
          <a:lstStyle/>
          <a:p>
            <a:r>
              <a:rPr lang="de-AT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Ökologisierung</a:t>
            </a:r>
            <a:r>
              <a:rPr lang="de-AT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dirty="0"/>
              <a:t>	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1615296"/>
            <a:ext cx="8908473" cy="3663286"/>
          </a:xfrm>
        </p:spPr>
        <p:txBody>
          <a:bodyPr>
            <a:normAutofit/>
          </a:bodyPr>
          <a:lstStyle/>
          <a:p>
            <a:pPr marL="342900" lvl="0" indent="-342900" algn="l">
              <a:buFont typeface="Symbol" panose="05050102010706020507" pitchFamily="18" charset="2"/>
              <a:buChar char="-"/>
            </a:pP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WEG Novelle </a:t>
            </a: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Langsamladestationen</a:t>
            </a: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buFont typeface="Symbol" panose="05050102010706020507" pitchFamily="18" charset="2"/>
              <a:buChar char="-"/>
            </a:pP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Zukünftiges Verbot von </a:t>
            </a: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gewissen Energieträgern</a:t>
            </a: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buFont typeface="Symbol" panose="05050102010706020507" pitchFamily="18" charset="2"/>
              <a:buChar char="-"/>
            </a:pP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Die Ökosteuerreform</a:t>
            </a:r>
            <a:b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buFont typeface="Symbol" panose="05050102010706020507" pitchFamily="18" charset="2"/>
              <a:buChar char="-"/>
            </a:pP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Taxonomie  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44290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541077"/>
          </a:xfrm>
        </p:spPr>
        <p:txBody>
          <a:bodyPr>
            <a:normAutofit fontScale="90000"/>
          </a:bodyPr>
          <a:lstStyle/>
          <a:p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b="1" dirty="0" smtClean="0">
                <a:latin typeface="Arial" panose="020B0604020202020204" pitchFamily="34" charset="0"/>
                <a:cs typeface="Arial" panose="020B0604020202020204" pitchFamily="34" charset="0"/>
              </a:rPr>
              <a:t>Danke </a:t>
            </a:r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für Ihre Aufmerksamkeit </a:t>
            </a:r>
            <a:r>
              <a:rPr lang="de-AT" dirty="0"/>
              <a:t/>
            </a:r>
            <a:br>
              <a:rPr lang="de-AT" dirty="0"/>
            </a:b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242043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1524000" y="307715"/>
            <a:ext cx="9144000" cy="1961660"/>
          </a:xfrm>
        </p:spPr>
        <p:txBody>
          <a:bodyPr>
            <a:normAutofit fontScale="90000"/>
          </a:bodyPr>
          <a:lstStyle/>
          <a:p>
            <a:r>
              <a:rPr lang="de-AT" sz="3300" b="1" dirty="0">
                <a:latin typeface="Arial" panose="020B0604020202020204" pitchFamily="34" charset="0"/>
                <a:cs typeface="Arial" panose="020B0604020202020204" pitchFamily="34" charset="0"/>
              </a:rPr>
              <a:t>Immobilienmarkt Tirol </a:t>
            </a:r>
            <a:br>
              <a:rPr lang="de-AT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2019/2020</a:t>
            </a:r>
            <a:r>
              <a:rPr lang="de-AT" dirty="0" smtClean="0"/>
              <a:t/>
            </a:r>
            <a:br>
              <a:rPr lang="de-AT" dirty="0" smtClean="0"/>
            </a:br>
            <a:r>
              <a:rPr lang="de-AT" dirty="0"/>
              <a:t/>
            </a:r>
            <a:br>
              <a:rPr lang="de-AT" dirty="0"/>
            </a:br>
            <a:endParaRPr lang="de-A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1421476" y="1321724"/>
            <a:ext cx="9144000" cy="2448026"/>
          </a:xfrm>
        </p:spPr>
        <p:txBody>
          <a:bodyPr>
            <a:normAutofit/>
          </a:bodyPr>
          <a:lstStyle/>
          <a:p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Gesamtmarkt</a:t>
            </a:r>
            <a:endParaRPr lang="de-AT" sz="1400" dirty="0"/>
          </a:p>
        </p:txBody>
      </p:sp>
      <p:sp>
        <p:nvSpPr>
          <p:cNvPr id="5" name="Titel 2"/>
          <p:cNvSpPr txBox="1">
            <a:spLocks/>
          </p:cNvSpPr>
          <p:nvPr/>
        </p:nvSpPr>
        <p:spPr>
          <a:xfrm>
            <a:off x="1524000" y="1682086"/>
            <a:ext cx="9144000" cy="196166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/>
            </a:r>
            <a:br>
              <a:rPr lang="de-AT" dirty="0" smtClean="0"/>
            </a:br>
            <a:endParaRPr lang="de-A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el 2"/>
          <p:cNvSpPr txBox="1">
            <a:spLocks/>
          </p:cNvSpPr>
          <p:nvPr/>
        </p:nvSpPr>
        <p:spPr>
          <a:xfrm>
            <a:off x="1809404" y="3643746"/>
            <a:ext cx="9144000" cy="196166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/>
            </a:r>
            <a:br>
              <a:rPr lang="de-AT" dirty="0" smtClean="0"/>
            </a:br>
            <a:endParaRPr lang="de-A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Untertitel 3"/>
          <p:cNvSpPr txBox="1">
            <a:spLocks/>
          </p:cNvSpPr>
          <p:nvPr/>
        </p:nvSpPr>
        <p:spPr>
          <a:xfrm>
            <a:off x="1524000" y="3497437"/>
            <a:ext cx="9144000" cy="1467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AT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Wohnungsmarkt</a:t>
            </a:r>
            <a:endParaRPr lang="de-A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51337"/>
              </p:ext>
            </p:extLst>
          </p:nvPr>
        </p:nvGraphicFramePr>
        <p:xfrm>
          <a:off x="2402381" y="1587654"/>
          <a:ext cx="7498078" cy="192465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361403">
                  <a:extLst>
                    <a:ext uri="{9D8B030D-6E8A-4147-A177-3AD203B41FA5}">
                      <a16:colId xmlns:a16="http://schemas.microsoft.com/office/drawing/2014/main" val="2109454792"/>
                    </a:ext>
                  </a:extLst>
                </a:gridCol>
                <a:gridCol w="1337215">
                  <a:extLst>
                    <a:ext uri="{9D8B030D-6E8A-4147-A177-3AD203B41FA5}">
                      <a16:colId xmlns:a16="http://schemas.microsoft.com/office/drawing/2014/main" val="2415692390"/>
                    </a:ext>
                  </a:extLst>
                </a:gridCol>
                <a:gridCol w="1399411">
                  <a:extLst>
                    <a:ext uri="{9D8B030D-6E8A-4147-A177-3AD203B41FA5}">
                      <a16:colId xmlns:a16="http://schemas.microsoft.com/office/drawing/2014/main" val="1689549403"/>
                    </a:ext>
                  </a:extLst>
                </a:gridCol>
                <a:gridCol w="1920383">
                  <a:extLst>
                    <a:ext uri="{9D8B030D-6E8A-4147-A177-3AD203B41FA5}">
                      <a16:colId xmlns:a16="http://schemas.microsoft.com/office/drawing/2014/main" val="2695923870"/>
                    </a:ext>
                  </a:extLst>
                </a:gridCol>
                <a:gridCol w="1479666">
                  <a:extLst>
                    <a:ext uri="{9D8B030D-6E8A-4147-A177-3AD203B41FA5}">
                      <a16:colId xmlns:a16="http://schemas.microsoft.com/office/drawing/2014/main" val="1864677241"/>
                    </a:ext>
                  </a:extLst>
                </a:gridCol>
              </a:tblGrid>
              <a:tr h="682554">
                <a:tc>
                  <a:txBody>
                    <a:bodyPr/>
                    <a:lstStyle/>
                    <a:p>
                      <a:pPr algn="l" fontAlgn="b"/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Verkäufe </a:t>
                      </a:r>
                      <a:endParaRPr lang="de-AT" sz="16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AT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Anzahl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Verkaufsvolumen </a:t>
                      </a:r>
                      <a:endParaRPr lang="de-AT" sz="16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AT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</a:t>
                      </a:r>
                      <a:r>
                        <a:rPr lang="de-AT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Mio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2219612"/>
                  </a:ext>
                </a:extLst>
              </a:tr>
              <a:tr h="621050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12.468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4.013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0663114"/>
                  </a:ext>
                </a:extLst>
              </a:tr>
              <a:tr h="621050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12.921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+ 3,63</a:t>
                      </a:r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4.116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de-AT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2,57</a:t>
                      </a:r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7126973"/>
                  </a:ext>
                </a:extLst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020929"/>
              </p:ext>
            </p:extLst>
          </p:nvPr>
        </p:nvGraphicFramePr>
        <p:xfrm>
          <a:off x="2402381" y="4096786"/>
          <a:ext cx="7498079" cy="238714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942660">
                  <a:extLst>
                    <a:ext uri="{9D8B030D-6E8A-4147-A177-3AD203B41FA5}">
                      <a16:colId xmlns:a16="http://schemas.microsoft.com/office/drawing/2014/main" val="908728424"/>
                    </a:ext>
                  </a:extLst>
                </a:gridCol>
                <a:gridCol w="1005504">
                  <a:extLst>
                    <a:ext uri="{9D8B030D-6E8A-4147-A177-3AD203B41FA5}">
                      <a16:colId xmlns:a16="http://schemas.microsoft.com/office/drawing/2014/main" val="2225117714"/>
                    </a:ext>
                  </a:extLst>
                </a:gridCol>
                <a:gridCol w="942660">
                  <a:extLst>
                    <a:ext uri="{9D8B030D-6E8A-4147-A177-3AD203B41FA5}">
                      <a16:colId xmlns:a16="http://schemas.microsoft.com/office/drawing/2014/main" val="3448758131"/>
                    </a:ext>
                  </a:extLst>
                </a:gridCol>
                <a:gridCol w="1847428">
                  <a:extLst>
                    <a:ext uri="{9D8B030D-6E8A-4147-A177-3AD203B41FA5}">
                      <a16:colId xmlns:a16="http://schemas.microsoft.com/office/drawing/2014/main" val="2346772404"/>
                    </a:ext>
                  </a:extLst>
                </a:gridCol>
                <a:gridCol w="887203">
                  <a:extLst>
                    <a:ext uri="{9D8B030D-6E8A-4147-A177-3AD203B41FA5}">
                      <a16:colId xmlns:a16="http://schemas.microsoft.com/office/drawing/2014/main" val="1145744769"/>
                    </a:ext>
                  </a:extLst>
                </a:gridCol>
                <a:gridCol w="750567">
                  <a:extLst>
                    <a:ext uri="{9D8B030D-6E8A-4147-A177-3AD203B41FA5}">
                      <a16:colId xmlns:a16="http://schemas.microsoft.com/office/drawing/2014/main" val="283553220"/>
                    </a:ext>
                  </a:extLst>
                </a:gridCol>
                <a:gridCol w="1122057">
                  <a:extLst>
                    <a:ext uri="{9D8B030D-6E8A-4147-A177-3AD203B41FA5}">
                      <a16:colId xmlns:a16="http://schemas.microsoft.com/office/drawing/2014/main" val="4250002598"/>
                    </a:ext>
                  </a:extLst>
                </a:gridCol>
              </a:tblGrid>
              <a:tr h="995698">
                <a:tc>
                  <a:txBody>
                    <a:bodyPr/>
                    <a:lstStyle/>
                    <a:p>
                      <a:pPr algn="l" fontAlgn="ctr"/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Verkäufe Anzahl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Verkaufsvolumen </a:t>
                      </a:r>
                      <a:endParaRPr lang="de-AT" sz="16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AT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</a:t>
                      </a:r>
                      <a:r>
                        <a:rPr lang="de-AT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Mio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€/m²   </a:t>
                      </a:r>
                      <a:endParaRPr lang="de-A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3348696"/>
                  </a:ext>
                </a:extLst>
              </a:tr>
              <a:tr h="695722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5.396 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1.621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3.981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5823459"/>
                  </a:ext>
                </a:extLst>
              </a:tr>
              <a:tr h="695722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5.354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de-AT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  <a:r>
                        <a:rPr lang="de-AT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1.750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+ 7,96 </a:t>
                      </a:r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4.282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+ 7,56 %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9452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513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282777"/>
            <a:ext cx="9144000" cy="925017"/>
          </a:xfrm>
        </p:spPr>
        <p:txBody>
          <a:bodyPr>
            <a:noAutofit/>
          </a:bodyPr>
          <a:lstStyle/>
          <a:p>
            <a: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  <a:t>Immobilienmarkt Tirol </a:t>
            </a:r>
            <a:b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  <a:t>1 HJ2020/ 1.HJ2021</a:t>
            </a:r>
            <a:endParaRPr lang="de-AT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048000" y="1207795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de-AT" sz="1400" dirty="0">
                <a:latin typeface="Arial" panose="020B0604020202020204" pitchFamily="34" charset="0"/>
                <a:cs typeface="Arial" panose="020B0604020202020204" pitchFamily="34" charset="0"/>
              </a:rPr>
              <a:t>Gesamtmarkt</a:t>
            </a:r>
            <a:endParaRPr lang="de-AT" sz="1400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982813"/>
              </p:ext>
            </p:extLst>
          </p:nvPr>
        </p:nvGraphicFramePr>
        <p:xfrm>
          <a:off x="2402381" y="1515571"/>
          <a:ext cx="7498077" cy="1634233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338787">
                  <a:extLst>
                    <a:ext uri="{9D8B030D-6E8A-4147-A177-3AD203B41FA5}">
                      <a16:colId xmlns:a16="http://schemas.microsoft.com/office/drawing/2014/main" val="104417539"/>
                    </a:ext>
                  </a:extLst>
                </a:gridCol>
                <a:gridCol w="1686524">
                  <a:extLst>
                    <a:ext uri="{9D8B030D-6E8A-4147-A177-3AD203B41FA5}">
                      <a16:colId xmlns:a16="http://schemas.microsoft.com/office/drawing/2014/main" val="3769980083"/>
                    </a:ext>
                  </a:extLst>
                </a:gridCol>
                <a:gridCol w="1251853">
                  <a:extLst>
                    <a:ext uri="{9D8B030D-6E8A-4147-A177-3AD203B41FA5}">
                      <a16:colId xmlns:a16="http://schemas.microsoft.com/office/drawing/2014/main" val="3050758194"/>
                    </a:ext>
                  </a:extLst>
                </a:gridCol>
                <a:gridCol w="1969060">
                  <a:extLst>
                    <a:ext uri="{9D8B030D-6E8A-4147-A177-3AD203B41FA5}">
                      <a16:colId xmlns:a16="http://schemas.microsoft.com/office/drawing/2014/main" val="3962124513"/>
                    </a:ext>
                  </a:extLst>
                </a:gridCol>
                <a:gridCol w="1251853">
                  <a:extLst>
                    <a:ext uri="{9D8B030D-6E8A-4147-A177-3AD203B41FA5}">
                      <a16:colId xmlns:a16="http://schemas.microsoft.com/office/drawing/2014/main" val="2923291157"/>
                    </a:ext>
                  </a:extLst>
                </a:gridCol>
              </a:tblGrid>
              <a:tr h="764771"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Verkäufe </a:t>
                      </a:r>
                      <a:endParaRPr lang="de-AT" sz="16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AT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Anzahl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Verkaufsvolumen </a:t>
                      </a:r>
                      <a:endParaRPr lang="de-AT" sz="16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AT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</a:t>
                      </a:r>
                      <a:r>
                        <a:rPr lang="de-AT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Mio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8983021"/>
                  </a:ext>
                </a:extLst>
              </a:tr>
              <a:tr h="434731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HJ 2020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6.037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1.872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7548017"/>
                  </a:ext>
                </a:extLst>
              </a:tr>
              <a:tr h="434731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HJ 2021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6.871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+ 13,81 %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2.432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29,9 </a:t>
                      </a:r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9275245"/>
                  </a:ext>
                </a:extLst>
              </a:tr>
            </a:tbl>
          </a:graphicData>
        </a:graphic>
      </p:graphicFrame>
      <p:sp>
        <p:nvSpPr>
          <p:cNvPr id="7" name="Rechteck 6"/>
          <p:cNvSpPr/>
          <p:nvPr/>
        </p:nvSpPr>
        <p:spPr>
          <a:xfrm>
            <a:off x="3099263" y="3457581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de-A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Wohnungsmarkt</a:t>
            </a:r>
            <a:endParaRPr lang="de-AT" sz="1400" dirty="0"/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154299"/>
              </p:ext>
            </p:extLst>
          </p:nvPr>
        </p:nvGraphicFramePr>
        <p:xfrm>
          <a:off x="2394068" y="3823855"/>
          <a:ext cx="7506390" cy="266489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095024">
                  <a:extLst>
                    <a:ext uri="{9D8B030D-6E8A-4147-A177-3AD203B41FA5}">
                      <a16:colId xmlns:a16="http://schemas.microsoft.com/office/drawing/2014/main" val="2009676885"/>
                    </a:ext>
                  </a:extLst>
                </a:gridCol>
                <a:gridCol w="1033031">
                  <a:extLst>
                    <a:ext uri="{9D8B030D-6E8A-4147-A177-3AD203B41FA5}">
                      <a16:colId xmlns:a16="http://schemas.microsoft.com/office/drawing/2014/main" val="2036048437"/>
                    </a:ext>
                  </a:extLst>
                </a:gridCol>
                <a:gridCol w="989215">
                  <a:extLst>
                    <a:ext uri="{9D8B030D-6E8A-4147-A177-3AD203B41FA5}">
                      <a16:colId xmlns:a16="http://schemas.microsoft.com/office/drawing/2014/main" val="4058460154"/>
                    </a:ext>
                  </a:extLst>
                </a:gridCol>
                <a:gridCol w="1745673">
                  <a:extLst>
                    <a:ext uri="{9D8B030D-6E8A-4147-A177-3AD203B41FA5}">
                      <a16:colId xmlns:a16="http://schemas.microsoft.com/office/drawing/2014/main" val="1214706435"/>
                    </a:ext>
                  </a:extLst>
                </a:gridCol>
                <a:gridCol w="881149">
                  <a:extLst>
                    <a:ext uri="{9D8B030D-6E8A-4147-A177-3AD203B41FA5}">
                      <a16:colId xmlns:a16="http://schemas.microsoft.com/office/drawing/2014/main" val="330825618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055727430"/>
                    </a:ext>
                  </a:extLst>
                </a:gridCol>
                <a:gridCol w="1030778">
                  <a:extLst>
                    <a:ext uri="{9D8B030D-6E8A-4147-A177-3AD203B41FA5}">
                      <a16:colId xmlns:a16="http://schemas.microsoft.com/office/drawing/2014/main" val="2348130323"/>
                    </a:ext>
                  </a:extLst>
                </a:gridCol>
              </a:tblGrid>
              <a:tr h="748145"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Verkäufe </a:t>
                      </a:r>
                      <a:endParaRPr lang="de-AT" sz="16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AT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Anzahl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Verkaufsvolumen </a:t>
                      </a:r>
                      <a:endParaRPr lang="de-AT" sz="16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AT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 </a:t>
                      </a:r>
                      <a:r>
                        <a:rPr lang="de-AT" sz="16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Mio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€/m2</a:t>
                      </a:r>
                      <a:endParaRPr lang="de-A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+/-%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74407920"/>
                  </a:ext>
                </a:extLst>
              </a:tr>
              <a:tr h="319459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HJ 2020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2.515 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779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4.101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5100064"/>
                  </a:ext>
                </a:extLst>
              </a:tr>
              <a:tr h="319459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davon Erstverkauf vom Bauträger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3994796"/>
                  </a:ext>
                </a:extLst>
              </a:tr>
              <a:tr h="319459"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1.121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379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4.565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93498793"/>
                  </a:ext>
                </a:extLst>
              </a:tr>
              <a:tr h="319459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1.HJ 2021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2.837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12,8 </a:t>
                      </a:r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954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22,5</a:t>
                      </a:r>
                      <a:r>
                        <a:rPr lang="de-AT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4.515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10,1 </a:t>
                      </a:r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2500212"/>
                  </a:ext>
                </a:extLst>
              </a:tr>
              <a:tr h="319459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davon Erstverkauf vom Bauträger 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7232517"/>
                  </a:ext>
                </a:extLst>
              </a:tr>
              <a:tr h="319459">
                <a:tc>
                  <a:txBody>
                    <a:bodyPr/>
                    <a:lstStyle/>
                    <a:p>
                      <a:pPr algn="ctr" fontAlgn="ctr"/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1.209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+ 7,85 %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457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20,6 </a:t>
                      </a:r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5.191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de-AT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13,7 </a:t>
                      </a:r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44947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774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  <a:t>Nachfrageentwicklung </a:t>
            </a:r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nach </a:t>
            </a:r>
            <a: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  <a:t>Gewerbeimmobilien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546606"/>
              </p:ext>
            </p:extLst>
          </p:nvPr>
        </p:nvGraphicFramePr>
        <p:xfrm>
          <a:off x="2176116" y="1690688"/>
          <a:ext cx="7839767" cy="475167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917113">
                  <a:extLst>
                    <a:ext uri="{9D8B030D-6E8A-4147-A177-3AD203B41FA5}">
                      <a16:colId xmlns:a16="http://schemas.microsoft.com/office/drawing/2014/main" val="4048964583"/>
                    </a:ext>
                  </a:extLst>
                </a:gridCol>
                <a:gridCol w="3922654">
                  <a:extLst>
                    <a:ext uri="{9D8B030D-6E8A-4147-A177-3AD203B41FA5}">
                      <a16:colId xmlns:a16="http://schemas.microsoft.com/office/drawing/2014/main" val="1852265986"/>
                    </a:ext>
                  </a:extLst>
                </a:gridCol>
              </a:tblGrid>
              <a:tr h="611430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Objektart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Tendenz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9152321"/>
                  </a:ext>
                </a:extLst>
              </a:tr>
              <a:tr h="611430">
                <a:tc>
                  <a:txBody>
                    <a:bodyPr/>
                    <a:lstStyle/>
                    <a:p>
                      <a:pPr algn="l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Gewerbegrundstücke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4517451"/>
                  </a:ext>
                </a:extLst>
              </a:tr>
              <a:tr h="588136">
                <a:tc>
                  <a:txBody>
                    <a:bodyPr/>
                    <a:lstStyle/>
                    <a:p>
                      <a:pPr algn="l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Gewerbeobjekte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6049321"/>
                  </a:ext>
                </a:extLst>
              </a:tr>
              <a:tr h="588136">
                <a:tc>
                  <a:txBody>
                    <a:bodyPr/>
                    <a:lstStyle/>
                    <a:p>
                      <a:pPr algn="l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Logistikimmobilien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1565690"/>
                  </a:ext>
                </a:extLst>
              </a:tr>
              <a:tr h="588136">
                <a:tc>
                  <a:txBody>
                    <a:bodyPr/>
                    <a:lstStyle/>
                    <a:p>
                      <a:pPr algn="l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Büroimmobilien  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3914013"/>
                  </a:ext>
                </a:extLst>
              </a:tr>
              <a:tr h="588136">
                <a:tc>
                  <a:txBody>
                    <a:bodyPr/>
                    <a:lstStyle/>
                    <a:p>
                      <a:pPr algn="l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Handelsflächen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7636009"/>
                  </a:ext>
                </a:extLst>
              </a:tr>
              <a:tr h="588136">
                <a:tc>
                  <a:txBody>
                    <a:bodyPr/>
                    <a:lstStyle/>
                    <a:p>
                      <a:pPr algn="l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Gastronomieflächen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05899649"/>
                  </a:ext>
                </a:extLst>
              </a:tr>
              <a:tr h="588136">
                <a:tc>
                  <a:txBody>
                    <a:bodyPr/>
                    <a:lstStyle/>
                    <a:p>
                      <a:pPr algn="l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Hotels  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e-A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064548"/>
                  </a:ext>
                </a:extLst>
              </a:tr>
            </a:tbl>
          </a:graphicData>
        </a:graphic>
      </p:graphicFrame>
      <p:sp>
        <p:nvSpPr>
          <p:cNvPr id="11" name="Pfeil nach rechts 10"/>
          <p:cNvSpPr/>
          <p:nvPr/>
        </p:nvSpPr>
        <p:spPr>
          <a:xfrm rot="19492014">
            <a:off x="7757272" y="2533728"/>
            <a:ext cx="562758" cy="16331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Pfeil nach rechts 15"/>
          <p:cNvSpPr/>
          <p:nvPr/>
        </p:nvSpPr>
        <p:spPr>
          <a:xfrm rot="19492014">
            <a:off x="7735142" y="3694812"/>
            <a:ext cx="517088" cy="15448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7" name="Pfeil nach rechts 16"/>
          <p:cNvSpPr/>
          <p:nvPr/>
        </p:nvSpPr>
        <p:spPr>
          <a:xfrm rot="21023004">
            <a:off x="7816665" y="4317555"/>
            <a:ext cx="586052" cy="16645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Pfeil nach rechts 17"/>
          <p:cNvSpPr/>
          <p:nvPr/>
        </p:nvSpPr>
        <p:spPr>
          <a:xfrm rot="1844031">
            <a:off x="7811133" y="4900865"/>
            <a:ext cx="569860" cy="17433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" name="Pfeil nach rechts 18"/>
          <p:cNvSpPr/>
          <p:nvPr/>
        </p:nvSpPr>
        <p:spPr>
          <a:xfrm rot="1844031">
            <a:off x="7803503" y="5478311"/>
            <a:ext cx="578942" cy="17115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Pfeil nach rechts 12"/>
          <p:cNvSpPr/>
          <p:nvPr/>
        </p:nvSpPr>
        <p:spPr>
          <a:xfrm rot="21023004">
            <a:off x="7771327" y="3147947"/>
            <a:ext cx="586052" cy="16645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4" name="Pfeil nach rechts 13"/>
          <p:cNvSpPr/>
          <p:nvPr/>
        </p:nvSpPr>
        <p:spPr>
          <a:xfrm rot="21023004">
            <a:off x="7816666" y="6066962"/>
            <a:ext cx="586052" cy="16645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70374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Eigentumsquote</a:t>
            </a:r>
            <a:endParaRPr lang="de-AT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Inhaltsplatzhalt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92854"/>
              </p:ext>
            </p:extLst>
          </p:nvPr>
        </p:nvGraphicFramePr>
        <p:xfrm>
          <a:off x="2176116" y="1690688"/>
          <a:ext cx="7839767" cy="376564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908800">
                  <a:extLst>
                    <a:ext uri="{9D8B030D-6E8A-4147-A177-3AD203B41FA5}">
                      <a16:colId xmlns:a16="http://schemas.microsoft.com/office/drawing/2014/main" val="994088221"/>
                    </a:ext>
                  </a:extLst>
                </a:gridCol>
                <a:gridCol w="3930967">
                  <a:extLst>
                    <a:ext uri="{9D8B030D-6E8A-4147-A177-3AD203B41FA5}">
                      <a16:colId xmlns:a16="http://schemas.microsoft.com/office/drawing/2014/main" val="1372327685"/>
                    </a:ext>
                  </a:extLst>
                </a:gridCol>
              </a:tblGrid>
              <a:tr h="1255214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Tirol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6803588"/>
                  </a:ext>
                </a:extLst>
              </a:tr>
              <a:tr h="1255214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Österreich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0274511"/>
                  </a:ext>
                </a:extLst>
              </a:tr>
              <a:tr h="1255214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Wien</a:t>
                      </a:r>
                      <a:endParaRPr lang="de-A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de-A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9021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478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008505"/>
            <a:ext cx="10515600" cy="2247611"/>
          </a:xfrm>
        </p:spPr>
        <p:txBody>
          <a:bodyPr/>
          <a:lstStyle/>
          <a:p>
            <a:pPr marL="0" indent="0" algn="ctr">
              <a:buNone/>
            </a:pPr>
            <a:endParaRPr lang="de-AT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% der Befragten </a:t>
            </a:r>
            <a:endParaRPr lang="de-AT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sind </a:t>
            </a: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mit der derzeitigen </a:t>
            </a: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Wohnungssituation </a:t>
            </a: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sehr </a:t>
            </a: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zufrieden bzw. zufrieden.</a:t>
            </a:r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IMAD Studie für Tirol</a:t>
            </a:r>
            <a:b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Juni 2021</a:t>
            </a:r>
            <a:endParaRPr lang="de-AT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072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Leistbares Wohnen</a:t>
            </a:r>
            <a:endParaRPr lang="de-AT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Wert der Immobilie</a:t>
            </a:r>
          </a:p>
          <a:p>
            <a:pPr marL="0" indent="0">
              <a:buNone/>
            </a:pPr>
            <a:endParaRPr lang="de-AT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Der Standpunkt </a:t>
            </a:r>
            <a:b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bestimmt die Perspektive… </a:t>
            </a:r>
            <a:endParaRPr lang="de-AT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8303" y="1690687"/>
            <a:ext cx="6395497" cy="4726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88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  <a:t>Einflussfaktoren </a:t>
            </a:r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für </a:t>
            </a:r>
            <a:r>
              <a:rPr lang="de-AT" sz="3000" b="1" dirty="0">
                <a:latin typeface="Arial" panose="020B0604020202020204" pitchFamily="34" charset="0"/>
                <a:cs typeface="Arial" panose="020B0604020202020204" pitchFamily="34" charset="0"/>
              </a:rPr>
              <a:t>leistbares Wohnen</a:t>
            </a:r>
            <a:r>
              <a:rPr lang="de-AT" sz="25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050069"/>
            <a:ext cx="10658302" cy="3137073"/>
          </a:xfrm>
        </p:spPr>
        <p:txBody>
          <a:bodyPr/>
          <a:lstStyle/>
          <a:p>
            <a:pPr lvl="0">
              <a:buFont typeface="Symbol" panose="05050102010706020507" pitchFamily="18" charset="2"/>
              <a:buChar char="-"/>
            </a:pP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Grundstückspreise bzw. </a:t>
            </a: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Grundkostenanteil </a:t>
            </a: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bezogen auf die Nutzfläche</a:t>
            </a:r>
            <a:b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-"/>
            </a:pP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Baukosten</a:t>
            </a:r>
            <a:b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AT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Symbol" panose="05050102010706020507" pitchFamily="18" charset="2"/>
              <a:buChar char="-"/>
            </a:pPr>
            <a:r>
              <a:rPr lang="de-AT" sz="2500" dirty="0">
                <a:latin typeface="Arial" panose="020B0604020202020204" pitchFamily="34" charset="0"/>
                <a:cs typeface="Arial" panose="020B0604020202020204" pitchFamily="34" charset="0"/>
              </a:rPr>
              <a:t>Öffentliche </a:t>
            </a: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Auflagen </a:t>
            </a:r>
            <a:b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Symbol" panose="05050102010706020507" pitchFamily="18" charset="2"/>
              <a:buChar char="-"/>
            </a:pPr>
            <a:r>
              <a:rPr lang="de-AT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Verfahrensdauer </a:t>
            </a:r>
            <a:endParaRPr lang="de-AT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936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24691" y="83127"/>
            <a:ext cx="11978640" cy="669174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>
                    <a:lumMod val="65000"/>
                  </a:schemeClr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algn="ctr"/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Leistbares Wohnen </a:t>
            </a:r>
            <a:r>
              <a:rPr lang="de-AT" b="1" dirty="0" smtClean="0">
                <a:latin typeface="Arial" panose="020B0604020202020204" pitchFamily="34" charset="0"/>
                <a:cs typeface="Arial" panose="020B0604020202020204" pitchFamily="34" charset="0"/>
              </a:rPr>
              <a:t>hat Auswirkungen </a:t>
            </a:r>
            <a:br>
              <a:rPr lang="de-AT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b="1" dirty="0" smtClean="0">
                <a:latin typeface="Arial" panose="020B0604020202020204" pitchFamily="34" charset="0"/>
                <a:cs typeface="Arial" panose="020B0604020202020204" pitchFamily="34" charset="0"/>
              </a:rPr>
              <a:t>auf </a:t>
            </a:r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den Wirtschaftsstandort</a:t>
            </a:r>
          </a:p>
        </p:txBody>
      </p:sp>
    </p:spTree>
    <p:extLst>
      <p:ext uri="{BB962C8B-B14F-4D97-AF65-F5344CB8AC3E}">
        <p14:creationId xmlns:p14="http://schemas.microsoft.com/office/powerpoint/2010/main" val="621448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</Words>
  <Application>Microsoft Office PowerPoint</Application>
  <PresentationFormat>Breitbild</PresentationFormat>
  <Paragraphs>135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Office</vt:lpstr>
      <vt:lpstr> Immobilien-Stammtisch  Innsbruck  IMMO ST</vt:lpstr>
      <vt:lpstr>Immobilienmarkt Tirol  2019/2020  </vt:lpstr>
      <vt:lpstr>Immobilienmarkt Tirol  1 HJ2020/ 1.HJ2021</vt:lpstr>
      <vt:lpstr>Nachfrageentwicklung  nach Gewerbeimmobilien</vt:lpstr>
      <vt:lpstr>Eigentumsquote</vt:lpstr>
      <vt:lpstr>IMAD Studie für Tirol Juni 2021</vt:lpstr>
      <vt:lpstr>Leistbares Wohnen</vt:lpstr>
      <vt:lpstr>Einflussfaktoren  für leistbares Wohnen </vt:lpstr>
      <vt:lpstr>Leistbares Wohnen hat Auswirkungen  auf den Wirtschaftsstandort</vt:lpstr>
      <vt:lpstr>Angemessene Grundpreise  durch mehr Angebot am Markt </vt:lpstr>
      <vt:lpstr>Das Land Tirol hat im Juni 2021  mehrere Maßnahmen beschlossen</vt:lpstr>
      <vt:lpstr>Leerstandserhebung  und Leerstandsabgabe  </vt:lpstr>
      <vt:lpstr>Freizeitwohnsitze</vt:lpstr>
      <vt:lpstr>Ökologisierung  </vt:lpstr>
      <vt:lpstr>   Danke für Ihre Aufmerksamkeit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Immobilien-Stammtisch  Innsbruck  IMMO ST</dc:title>
  <dc:creator>Sarah Dellafior</dc:creator>
  <cp:lastModifiedBy>Arno Wimmer</cp:lastModifiedBy>
  <cp:revision>17</cp:revision>
  <dcterms:created xsi:type="dcterms:W3CDTF">2021-10-11T10:07:41Z</dcterms:created>
  <dcterms:modified xsi:type="dcterms:W3CDTF">2021-10-11T11:53:12Z</dcterms:modified>
</cp:coreProperties>
</file>